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90" r:id="rId3"/>
    <p:sldId id="291" r:id="rId4"/>
    <p:sldId id="292" r:id="rId5"/>
    <p:sldId id="274" r:id="rId6"/>
    <p:sldId id="289" r:id="rId7"/>
    <p:sldId id="275" r:id="rId8"/>
    <p:sldId id="299" r:id="rId9"/>
    <p:sldId id="294" r:id="rId10"/>
    <p:sldId id="293" r:id="rId11"/>
    <p:sldId id="258" r:id="rId12"/>
    <p:sldId id="301" r:id="rId13"/>
    <p:sldId id="300" r:id="rId14"/>
    <p:sldId id="302" r:id="rId15"/>
    <p:sldId id="266" r:id="rId16"/>
    <p:sldId id="267" r:id="rId17"/>
  </p:sldIdLst>
  <p:sldSz cx="12192000" cy="6858000"/>
  <p:notesSz cx="6858000" cy="9144000"/>
  <p:defaultTextStyle>
    <a:defPPr>
      <a:defRPr lang="el-G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00"/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Μεσαίο στυλ 2 - Έμφαση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33" d="100"/>
          <a:sy n="133" d="100"/>
        </p:scale>
        <p:origin x="309" y="7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Διαφάνεια τίτλο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Ορθογώνιο 22"/>
          <p:cNvSpPr/>
          <p:nvPr/>
        </p:nvSpPr>
        <p:spPr>
          <a:xfrm flipV="1">
            <a:off x="7213577" y="3810001"/>
            <a:ext cx="4978425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24" name="Ορθογώνιο 23"/>
          <p:cNvSpPr/>
          <p:nvPr/>
        </p:nvSpPr>
        <p:spPr>
          <a:xfrm flipV="1">
            <a:off x="7213601" y="3897010"/>
            <a:ext cx="4978401" cy="192024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25" name="Ορθογώνιο 24"/>
          <p:cNvSpPr/>
          <p:nvPr/>
        </p:nvSpPr>
        <p:spPr>
          <a:xfrm flipV="1">
            <a:off x="7213601" y="4115167"/>
            <a:ext cx="4978401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26" name="Ορθογώνιο 25"/>
          <p:cNvSpPr/>
          <p:nvPr/>
        </p:nvSpPr>
        <p:spPr>
          <a:xfrm flipV="1">
            <a:off x="7213600" y="4164403"/>
            <a:ext cx="2621280" cy="18288"/>
          </a:xfrm>
          <a:prstGeom prst="rect">
            <a:avLst/>
          </a:prstGeom>
          <a:solidFill>
            <a:schemeClr val="accent2">
              <a:alpha val="6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27" name="Ορθογώνιο 26"/>
          <p:cNvSpPr/>
          <p:nvPr/>
        </p:nvSpPr>
        <p:spPr>
          <a:xfrm flipV="1">
            <a:off x="7213600" y="4199572"/>
            <a:ext cx="2621280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 useBgFill="1">
        <p:nvSpPr>
          <p:cNvPr id="30" name="Στρογγυλεμένο ορθογώνιο 29"/>
          <p:cNvSpPr/>
          <p:nvPr/>
        </p:nvSpPr>
        <p:spPr bwMode="white">
          <a:xfrm>
            <a:off x="7213600" y="3962400"/>
            <a:ext cx="408432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 useBgFill="1">
        <p:nvSpPr>
          <p:cNvPr id="31" name="Στρογγυλεμένο ορθογώνιο 30"/>
          <p:cNvSpPr/>
          <p:nvPr/>
        </p:nvSpPr>
        <p:spPr bwMode="white">
          <a:xfrm>
            <a:off x="9835343" y="4060983"/>
            <a:ext cx="21336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7" name="Ορθογώνιο 6"/>
          <p:cNvSpPr/>
          <p:nvPr/>
        </p:nvSpPr>
        <p:spPr>
          <a:xfrm>
            <a:off x="1" y="3649662"/>
            <a:ext cx="12192000" cy="244170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10" name="Ορθογώνιο 9"/>
          <p:cNvSpPr/>
          <p:nvPr/>
        </p:nvSpPr>
        <p:spPr>
          <a:xfrm>
            <a:off x="1" y="3675528"/>
            <a:ext cx="12192001" cy="14067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11" name="Ορθογώνιο 10"/>
          <p:cNvSpPr/>
          <p:nvPr/>
        </p:nvSpPr>
        <p:spPr>
          <a:xfrm flipV="1">
            <a:off x="8552068" y="3643090"/>
            <a:ext cx="3639933" cy="2484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19" name="Ορθογώνιο 18"/>
          <p:cNvSpPr/>
          <p:nvPr/>
        </p:nvSpPr>
        <p:spPr>
          <a:xfrm>
            <a:off x="0" y="0"/>
            <a:ext cx="12192000" cy="3701700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8" name="Τίτλος 7"/>
          <p:cNvSpPr>
            <a:spLocks noGrp="1"/>
          </p:cNvSpPr>
          <p:nvPr>
            <p:ph type="ctrTitle"/>
          </p:nvPr>
        </p:nvSpPr>
        <p:spPr>
          <a:xfrm>
            <a:off x="609600" y="2401888"/>
            <a:ext cx="11277600" cy="1470025"/>
          </a:xfrm>
        </p:spPr>
        <p:txBody>
          <a:bodyPr anchor="b"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kumimoji="0" lang="el-GR"/>
              <a:t>Στυλ κύριου τίτλου</a:t>
            </a:r>
            <a:endParaRPr kumimoji="0" lang="en-US"/>
          </a:p>
        </p:txBody>
      </p:sp>
      <p:sp>
        <p:nvSpPr>
          <p:cNvPr id="9" name="Υπότιτλος 8"/>
          <p:cNvSpPr>
            <a:spLocks noGrp="1"/>
          </p:cNvSpPr>
          <p:nvPr>
            <p:ph type="subTitle" idx="1"/>
          </p:nvPr>
        </p:nvSpPr>
        <p:spPr>
          <a:xfrm>
            <a:off x="609600" y="3899938"/>
            <a:ext cx="6604000" cy="1752600"/>
          </a:xfrm>
        </p:spPr>
        <p:txBody>
          <a:bodyPr/>
          <a:lstStyle>
            <a:lvl1pPr marL="64008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l-GR"/>
              <a:t>Στυλ κύριου υπότιτλου</a:t>
            </a:r>
            <a:endParaRPr kumimoji="0" lang="en-US"/>
          </a:p>
        </p:txBody>
      </p:sp>
      <p:sp>
        <p:nvSpPr>
          <p:cNvPr id="28" name="Θέση ημερομηνίας 27"/>
          <p:cNvSpPr>
            <a:spLocks noGrp="1"/>
          </p:cNvSpPr>
          <p:nvPr>
            <p:ph type="dt" sz="half" idx="10"/>
          </p:nvPr>
        </p:nvSpPr>
        <p:spPr>
          <a:xfrm>
            <a:off x="8940800" y="4206240"/>
            <a:ext cx="1280160" cy="457200"/>
          </a:xfrm>
        </p:spPr>
        <p:txBody>
          <a:bodyPr/>
          <a:lstStyle/>
          <a:p>
            <a:fld id="{B81A5616-477A-4411-8E3C-FC99515E8C42}" type="datetime1">
              <a:rPr lang="el-GR" smtClean="0"/>
              <a:t>18/10/2021</a:t>
            </a:fld>
            <a:endParaRPr lang="el-GR" dirty="0"/>
          </a:p>
        </p:txBody>
      </p:sp>
      <p:sp>
        <p:nvSpPr>
          <p:cNvPr id="17" name="Θέση υποσέλιδου 16"/>
          <p:cNvSpPr>
            <a:spLocks noGrp="1"/>
          </p:cNvSpPr>
          <p:nvPr>
            <p:ph type="ftr" sz="quarter" idx="11"/>
          </p:nvPr>
        </p:nvSpPr>
        <p:spPr>
          <a:xfrm>
            <a:off x="7213600" y="4205288"/>
            <a:ext cx="1727200" cy="457200"/>
          </a:xfrm>
        </p:spPr>
        <p:txBody>
          <a:bodyPr/>
          <a:lstStyle/>
          <a:p>
            <a:endParaRPr lang="el-GR" dirty="0"/>
          </a:p>
        </p:txBody>
      </p:sp>
      <p:sp>
        <p:nvSpPr>
          <p:cNvPr id="29" name="Θέση αριθμού διαφάνειας 28"/>
          <p:cNvSpPr>
            <a:spLocks noGrp="1"/>
          </p:cNvSpPr>
          <p:nvPr>
            <p:ph type="sldNum" sz="quarter" idx="12"/>
          </p:nvPr>
        </p:nvSpPr>
        <p:spPr>
          <a:xfrm>
            <a:off x="11093451" y="1136"/>
            <a:ext cx="996949" cy="365760"/>
          </a:xfrm>
        </p:spPr>
        <p:txBody>
          <a:bodyPr/>
          <a:lstStyle>
            <a:lvl1pPr algn="r">
              <a:defRPr sz="1800">
                <a:solidFill>
                  <a:schemeClr val="bg1"/>
                </a:solidFill>
              </a:defRPr>
            </a:lvl1pPr>
          </a:lstStyle>
          <a:p>
            <a:fld id="{E6A88CBE-4A56-49EF-8364-AD8BFE39141B}" type="slidenum">
              <a:rPr lang="el-GR" smtClean="0"/>
              <a:t>‹#›</a:t>
            </a:fld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15739134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Τίτλος και Κατακόρυφο κεί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l-GR"/>
              <a:t>Στυλ κύριου τίτλου</a:t>
            </a:r>
            <a:endParaRPr kumimoji="0" lang="en-US"/>
          </a:p>
        </p:txBody>
      </p:sp>
      <p:sp>
        <p:nvSpPr>
          <p:cNvPr id="3" name="Θέση κατακόρυφου κειμένου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l-GR"/>
              <a:t>Στυλ υποδείγματος κειμένου</a:t>
            </a:r>
          </a:p>
          <a:p>
            <a:pPr lvl="1" eaLnBrk="1" latinLnBrk="0" hangingPunct="1"/>
            <a:r>
              <a:rPr lang="el-GR"/>
              <a:t>Δεύτερου επιπέδου</a:t>
            </a:r>
          </a:p>
          <a:p>
            <a:pPr lvl="2" eaLnBrk="1" latinLnBrk="0" hangingPunct="1"/>
            <a:r>
              <a:rPr lang="el-GR"/>
              <a:t>Τρίτου επιπέδου</a:t>
            </a:r>
          </a:p>
          <a:p>
            <a:pPr lvl="3" eaLnBrk="1" latinLnBrk="0" hangingPunct="1"/>
            <a:r>
              <a:rPr lang="el-GR"/>
              <a:t>Τέταρτου επιπέδου</a:t>
            </a:r>
          </a:p>
          <a:p>
            <a:pPr lvl="4" eaLnBrk="1" latinLnBrk="0" hangingPunct="1"/>
            <a:r>
              <a:rPr lang="el-GR"/>
              <a:t>Πέμπτου επιπέδου</a:t>
            </a:r>
            <a:endParaRPr kumimoji="0" lang="en-US"/>
          </a:p>
        </p:txBody>
      </p:sp>
      <p:sp>
        <p:nvSpPr>
          <p:cNvPr id="4" name="Θέση ημερομηνίας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4209F-A09C-4112-AE3B-C30B34E7DFEA}" type="datetime1">
              <a:rPr lang="el-GR" smtClean="0"/>
              <a:t>18/10/2021</a:t>
            </a:fld>
            <a:endParaRPr lang="el-GR" dirty="0"/>
          </a:p>
        </p:txBody>
      </p:sp>
      <p:sp>
        <p:nvSpPr>
          <p:cNvPr id="5" name="Θέση υποσέλιδου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6" name="Θέση αριθμού διαφάνειας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88CBE-4A56-49EF-8364-AD8BFE39141B}" type="slidenum">
              <a:rPr lang="el-GR" smtClean="0"/>
              <a:t>‹#›</a:t>
            </a:fld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775508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Κατακόρυφος τίτλος και Κεί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Κατακόρυφος τίτλος 1"/>
          <p:cNvSpPr>
            <a:spLocks noGrp="1"/>
          </p:cNvSpPr>
          <p:nvPr>
            <p:ph type="title" orient="vert"/>
          </p:nvPr>
        </p:nvSpPr>
        <p:spPr>
          <a:xfrm>
            <a:off x="9042400" y="1143000"/>
            <a:ext cx="2540000" cy="5486400"/>
          </a:xfrm>
        </p:spPr>
        <p:txBody>
          <a:bodyPr vert="eaVert"/>
          <a:lstStyle/>
          <a:p>
            <a:r>
              <a:rPr kumimoji="0" lang="el-GR"/>
              <a:t>Στυλ κύριου τίτλου</a:t>
            </a:r>
            <a:endParaRPr kumimoji="0" lang="en-US"/>
          </a:p>
        </p:txBody>
      </p:sp>
      <p:sp>
        <p:nvSpPr>
          <p:cNvPr id="3" name="Θέση κατακόρυφου κειμένου 2"/>
          <p:cNvSpPr>
            <a:spLocks noGrp="1"/>
          </p:cNvSpPr>
          <p:nvPr>
            <p:ph type="body" orient="vert" idx="1"/>
          </p:nvPr>
        </p:nvSpPr>
        <p:spPr>
          <a:xfrm>
            <a:off x="609600" y="1143000"/>
            <a:ext cx="8331200" cy="5486400"/>
          </a:xfrm>
        </p:spPr>
        <p:txBody>
          <a:bodyPr vert="eaVert"/>
          <a:lstStyle/>
          <a:p>
            <a:pPr lvl="0" eaLnBrk="1" latinLnBrk="0" hangingPunct="1"/>
            <a:r>
              <a:rPr lang="el-GR"/>
              <a:t>Στυλ υποδείγματος κειμένου</a:t>
            </a:r>
          </a:p>
          <a:p>
            <a:pPr lvl="1" eaLnBrk="1" latinLnBrk="0" hangingPunct="1"/>
            <a:r>
              <a:rPr lang="el-GR"/>
              <a:t>Δεύτερου επιπέδου</a:t>
            </a:r>
          </a:p>
          <a:p>
            <a:pPr lvl="2" eaLnBrk="1" latinLnBrk="0" hangingPunct="1"/>
            <a:r>
              <a:rPr lang="el-GR"/>
              <a:t>Τρίτου επιπέδου</a:t>
            </a:r>
          </a:p>
          <a:p>
            <a:pPr lvl="3" eaLnBrk="1" latinLnBrk="0" hangingPunct="1"/>
            <a:r>
              <a:rPr lang="el-GR"/>
              <a:t>Τέταρτου επιπέδου</a:t>
            </a:r>
          </a:p>
          <a:p>
            <a:pPr lvl="4" eaLnBrk="1" latinLnBrk="0" hangingPunct="1"/>
            <a:r>
              <a:rPr lang="el-GR"/>
              <a:t>Πέμπτου επιπέδου</a:t>
            </a:r>
            <a:endParaRPr kumimoji="0" lang="en-US"/>
          </a:p>
        </p:txBody>
      </p:sp>
      <p:sp>
        <p:nvSpPr>
          <p:cNvPr id="4" name="Θέση ημερομηνίας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D862CE-3D8F-4DE1-AD7C-64DF644AFF52}" type="datetime1">
              <a:rPr lang="el-GR" smtClean="0"/>
              <a:t>18/10/2021</a:t>
            </a:fld>
            <a:endParaRPr lang="el-GR" dirty="0"/>
          </a:p>
        </p:txBody>
      </p:sp>
      <p:sp>
        <p:nvSpPr>
          <p:cNvPr id="5" name="Θέση υποσέλιδου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6" name="Θέση αριθμού διαφάνειας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88CBE-4A56-49EF-8364-AD8BFE39141B}" type="slidenum">
              <a:rPr lang="el-GR" smtClean="0"/>
              <a:t>‹#›</a:t>
            </a:fld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20961463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Τίτλος και Περιεχό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l-GR"/>
              <a:t>Στυλ κύριου τίτλου</a:t>
            </a:r>
            <a:endParaRPr kumimoji="0" lang="en-US"/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chemeClr val="accent6">
                  <a:lumMod val="75000"/>
                </a:schemeClr>
              </a:buClr>
              <a:defRPr/>
            </a:lvl1pPr>
          </a:lstStyle>
          <a:p>
            <a:pPr lvl="0" eaLnBrk="1" latinLnBrk="0" hangingPunct="1"/>
            <a:r>
              <a:rPr lang="el-GR" dirty="0"/>
              <a:t>Στυλ υποδείγματος κειμένου</a:t>
            </a:r>
          </a:p>
          <a:p>
            <a:pPr lvl="1" eaLnBrk="1" latinLnBrk="0" hangingPunct="1"/>
            <a:r>
              <a:rPr lang="el-GR" dirty="0"/>
              <a:t>Δεύτερου επιπέδου</a:t>
            </a:r>
          </a:p>
          <a:p>
            <a:pPr lvl="2" eaLnBrk="1" latinLnBrk="0" hangingPunct="1"/>
            <a:r>
              <a:rPr lang="el-GR" dirty="0"/>
              <a:t>Τρίτου επιπέδου</a:t>
            </a:r>
          </a:p>
          <a:p>
            <a:pPr lvl="3" eaLnBrk="1" latinLnBrk="0" hangingPunct="1"/>
            <a:r>
              <a:rPr lang="el-GR" dirty="0"/>
              <a:t>Τέταρτου επιπέδου</a:t>
            </a:r>
          </a:p>
          <a:p>
            <a:pPr lvl="4" eaLnBrk="1" latinLnBrk="0" hangingPunct="1"/>
            <a:r>
              <a:rPr lang="el-GR" dirty="0"/>
              <a:t>Πέμπτου επιπέδου</a:t>
            </a:r>
            <a:endParaRPr kumimoji="0" lang="en-US" dirty="0"/>
          </a:p>
        </p:txBody>
      </p:sp>
      <p:sp>
        <p:nvSpPr>
          <p:cNvPr id="4" name="Θέση ημερομηνίας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AE088-B9DB-44F6-BA7E-72BBCB1FD877}" type="datetime1">
              <a:rPr lang="el-GR" smtClean="0"/>
              <a:t>18/10/2021</a:t>
            </a:fld>
            <a:endParaRPr lang="el-GR" dirty="0"/>
          </a:p>
        </p:txBody>
      </p:sp>
      <p:sp>
        <p:nvSpPr>
          <p:cNvPr id="5" name="Θέση υποσέλιδου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6" name="Θέση αριθμού διαφάνειας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88CBE-4A56-49EF-8364-AD8BFE39141B}" type="slidenum">
              <a:rPr lang="el-GR" smtClean="0"/>
              <a:t>‹#›</a:t>
            </a:fld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36394200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Κεφαλίδα ενότητας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xfrm>
            <a:off x="963084" y="1981201"/>
            <a:ext cx="10363200" cy="1362075"/>
          </a:xfrm>
        </p:spPr>
        <p:txBody>
          <a:bodyPr anchor="b">
            <a:noAutofit/>
          </a:bodyPr>
          <a:lstStyle>
            <a:lvl1pPr algn="l">
              <a:buNone/>
              <a:defRPr sz="4300" b="1" cap="none" baseline="0">
                <a:ln w="12700">
                  <a:solidFill>
                    <a:schemeClr val="accent2">
                      <a:shade val="90000"/>
                      <a:satMod val="150000"/>
                    </a:schemeClr>
                  </a:solidFill>
                </a:ln>
                <a:solidFill>
                  <a:srgbClr val="FFFFFF"/>
                </a:solidFill>
                <a:effectLst>
                  <a:outerShdw blurRad="38100" dist="381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kumimoji="0" lang="el-GR"/>
              <a:t>Στυλ κύριου τίτλου</a:t>
            </a:r>
            <a:endParaRPr kumimoji="0" lang="en-US"/>
          </a:p>
        </p:txBody>
      </p:sp>
      <p:sp>
        <p:nvSpPr>
          <p:cNvPr id="3" name="Θέση κειμένου 2"/>
          <p:cNvSpPr>
            <a:spLocks noGrp="1"/>
          </p:cNvSpPr>
          <p:nvPr>
            <p:ph type="body" idx="1"/>
          </p:nvPr>
        </p:nvSpPr>
        <p:spPr>
          <a:xfrm>
            <a:off x="963084" y="3367088"/>
            <a:ext cx="10363200" cy="1509712"/>
          </a:xfrm>
        </p:spPr>
        <p:txBody>
          <a:bodyPr anchor="t"/>
          <a:lstStyle>
            <a:lvl1pPr marL="45720" indent="0">
              <a:buNone/>
              <a:defRPr sz="2100" b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l-GR"/>
              <a:t>Στυλ υποδείγματος κειμένου</a:t>
            </a:r>
          </a:p>
        </p:txBody>
      </p:sp>
      <p:sp>
        <p:nvSpPr>
          <p:cNvPr id="4" name="Θέση ημερομηνίας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65D02-02FB-45DB-9961-41AD093A0963}" type="datetime1">
              <a:rPr lang="el-GR" smtClean="0"/>
              <a:t>18/10/2021</a:t>
            </a:fld>
            <a:endParaRPr lang="el-GR" dirty="0"/>
          </a:p>
        </p:txBody>
      </p:sp>
      <p:sp>
        <p:nvSpPr>
          <p:cNvPr id="5" name="Θέση υποσέλιδου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6" name="Θέση αριθμού διαφάνειας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88CBE-4A56-49EF-8364-AD8BFE39141B}" type="slidenum">
              <a:rPr lang="el-GR" smtClean="0"/>
              <a:t>‹#›</a:t>
            </a:fld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15014103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Δύο περιεχόμεν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l-GR"/>
              <a:t>Στυλ κύριου τίτλου</a:t>
            </a:r>
            <a:endParaRPr kumimoji="0" lang="en-US"/>
          </a:p>
        </p:txBody>
      </p:sp>
      <p:sp>
        <p:nvSpPr>
          <p:cNvPr id="3" name="Θέση περιεχομένου 2"/>
          <p:cNvSpPr>
            <a:spLocks noGrp="1"/>
          </p:cNvSpPr>
          <p:nvPr>
            <p:ph sz="half" idx="1"/>
          </p:nvPr>
        </p:nvSpPr>
        <p:spPr>
          <a:xfrm>
            <a:off x="609600" y="2249425"/>
            <a:ext cx="5384800" cy="4525963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l-GR"/>
              <a:t>Στυλ υποδείγματος κειμένου</a:t>
            </a:r>
          </a:p>
          <a:p>
            <a:pPr lvl="1" eaLnBrk="1" latinLnBrk="0" hangingPunct="1"/>
            <a:r>
              <a:rPr lang="el-GR"/>
              <a:t>Δεύτερου επιπέδου</a:t>
            </a:r>
          </a:p>
          <a:p>
            <a:pPr lvl="2" eaLnBrk="1" latinLnBrk="0" hangingPunct="1"/>
            <a:r>
              <a:rPr lang="el-GR"/>
              <a:t>Τρίτου επιπέδου</a:t>
            </a:r>
          </a:p>
          <a:p>
            <a:pPr lvl="3" eaLnBrk="1" latinLnBrk="0" hangingPunct="1"/>
            <a:r>
              <a:rPr lang="el-GR"/>
              <a:t>Τέταρτου επιπέδου</a:t>
            </a:r>
          </a:p>
          <a:p>
            <a:pPr lvl="4" eaLnBrk="1" latinLnBrk="0" hangingPunct="1"/>
            <a:r>
              <a:rPr lang="el-GR"/>
              <a:t>Πέμπτου επιπέδου</a:t>
            </a:r>
            <a:endParaRPr kumimoji="0" lang="en-US"/>
          </a:p>
        </p:txBody>
      </p:sp>
      <p:sp>
        <p:nvSpPr>
          <p:cNvPr id="4" name="Θέση περιεχομένου 3"/>
          <p:cNvSpPr>
            <a:spLocks noGrp="1"/>
          </p:cNvSpPr>
          <p:nvPr>
            <p:ph sz="half" idx="2"/>
          </p:nvPr>
        </p:nvSpPr>
        <p:spPr>
          <a:xfrm>
            <a:off x="6197600" y="2249425"/>
            <a:ext cx="5384800" cy="4525963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l-GR"/>
              <a:t>Στυλ υποδείγματος κειμένου</a:t>
            </a:r>
          </a:p>
          <a:p>
            <a:pPr lvl="1" eaLnBrk="1" latinLnBrk="0" hangingPunct="1"/>
            <a:r>
              <a:rPr lang="el-GR"/>
              <a:t>Δεύτερου επιπέδου</a:t>
            </a:r>
          </a:p>
          <a:p>
            <a:pPr lvl="2" eaLnBrk="1" latinLnBrk="0" hangingPunct="1"/>
            <a:r>
              <a:rPr lang="el-GR"/>
              <a:t>Τρίτου επιπέδου</a:t>
            </a:r>
          </a:p>
          <a:p>
            <a:pPr lvl="3" eaLnBrk="1" latinLnBrk="0" hangingPunct="1"/>
            <a:r>
              <a:rPr lang="el-GR"/>
              <a:t>Τέταρτου επιπέδου</a:t>
            </a:r>
          </a:p>
          <a:p>
            <a:pPr lvl="4" eaLnBrk="1" latinLnBrk="0" hangingPunct="1"/>
            <a:r>
              <a:rPr lang="el-GR"/>
              <a:t>Πέμπτου επιπέδου</a:t>
            </a:r>
            <a:endParaRPr kumimoji="0" lang="en-US"/>
          </a:p>
        </p:txBody>
      </p:sp>
      <p:sp>
        <p:nvSpPr>
          <p:cNvPr id="5" name="Θέση ημερομηνίας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919D8-F369-4049-AB88-359CC05270B4}" type="datetime1">
              <a:rPr lang="el-GR" smtClean="0"/>
              <a:t>18/10/2021</a:t>
            </a:fld>
            <a:endParaRPr lang="el-GR" dirty="0"/>
          </a:p>
        </p:txBody>
      </p:sp>
      <p:sp>
        <p:nvSpPr>
          <p:cNvPr id="6" name="Θέση υποσέλιδου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7" name="Θέση αριθμού διαφάνειας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88CBE-4A56-49EF-8364-AD8BFE39141B}" type="slidenum">
              <a:rPr lang="el-GR" smtClean="0"/>
              <a:t>‹#›</a:t>
            </a:fld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4117862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Σύγκρισ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xfrm>
            <a:off x="508000" y="1143000"/>
            <a:ext cx="11176000" cy="1069848"/>
          </a:xfrm>
        </p:spPr>
        <p:txBody>
          <a:bodyPr anchor="ctr"/>
          <a:lstStyle>
            <a:lvl1pPr>
              <a:defRPr sz="4000" b="0" i="0" cap="none" baseline="0"/>
            </a:lvl1pPr>
          </a:lstStyle>
          <a:p>
            <a:r>
              <a:rPr kumimoji="0" lang="el-GR"/>
              <a:t>Στυλ κύριου τίτλου</a:t>
            </a:r>
            <a:endParaRPr kumimoji="0" lang="en-US"/>
          </a:p>
        </p:txBody>
      </p:sp>
      <p:sp>
        <p:nvSpPr>
          <p:cNvPr id="3" name="Θέση κειμένου 2"/>
          <p:cNvSpPr>
            <a:spLocks noGrp="1"/>
          </p:cNvSpPr>
          <p:nvPr>
            <p:ph type="body" idx="1"/>
          </p:nvPr>
        </p:nvSpPr>
        <p:spPr>
          <a:xfrm>
            <a:off x="508000" y="2244970"/>
            <a:ext cx="5388864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l-GR"/>
              <a:t>Στυλ υποδείγματος κειμένου</a:t>
            </a:r>
          </a:p>
        </p:txBody>
      </p:sp>
      <p:sp>
        <p:nvSpPr>
          <p:cNvPr id="4" name="Θέση κειμένου 3"/>
          <p:cNvSpPr>
            <a:spLocks noGrp="1"/>
          </p:cNvSpPr>
          <p:nvPr>
            <p:ph type="body" sz="half" idx="3"/>
          </p:nvPr>
        </p:nvSpPr>
        <p:spPr>
          <a:xfrm>
            <a:off x="6294968" y="2244970"/>
            <a:ext cx="5389033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l-GR"/>
              <a:t>Στυλ υποδείγματος κειμένου</a:t>
            </a:r>
          </a:p>
        </p:txBody>
      </p:sp>
      <p:sp>
        <p:nvSpPr>
          <p:cNvPr id="5" name="Θέση περιεχομένου 4"/>
          <p:cNvSpPr>
            <a:spLocks noGrp="1"/>
          </p:cNvSpPr>
          <p:nvPr>
            <p:ph sz="quarter" idx="2"/>
          </p:nvPr>
        </p:nvSpPr>
        <p:spPr>
          <a:xfrm>
            <a:off x="508000" y="2708519"/>
            <a:ext cx="5388864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l-GR"/>
              <a:t>Στυλ υποδείγματος κειμένου</a:t>
            </a:r>
          </a:p>
          <a:p>
            <a:pPr lvl="1" eaLnBrk="1" latinLnBrk="0" hangingPunct="1"/>
            <a:r>
              <a:rPr lang="el-GR"/>
              <a:t>Δεύτερου επιπέδου</a:t>
            </a:r>
          </a:p>
          <a:p>
            <a:pPr lvl="2" eaLnBrk="1" latinLnBrk="0" hangingPunct="1"/>
            <a:r>
              <a:rPr lang="el-GR"/>
              <a:t>Τρίτου επιπέδου</a:t>
            </a:r>
          </a:p>
          <a:p>
            <a:pPr lvl="3" eaLnBrk="1" latinLnBrk="0" hangingPunct="1"/>
            <a:r>
              <a:rPr lang="el-GR"/>
              <a:t>Τέταρτου επιπέδου</a:t>
            </a:r>
          </a:p>
          <a:p>
            <a:pPr lvl="4" eaLnBrk="1" latinLnBrk="0" hangingPunct="1"/>
            <a:r>
              <a:rPr lang="el-GR"/>
              <a:t>Πέμπτου επιπέδου</a:t>
            </a:r>
            <a:endParaRPr kumimoji="0" lang="en-US"/>
          </a:p>
        </p:txBody>
      </p:sp>
      <p:sp>
        <p:nvSpPr>
          <p:cNvPr id="6" name="Θέση περιεχομένου 5"/>
          <p:cNvSpPr>
            <a:spLocks noGrp="1"/>
          </p:cNvSpPr>
          <p:nvPr>
            <p:ph sz="quarter" idx="4"/>
          </p:nvPr>
        </p:nvSpPr>
        <p:spPr>
          <a:xfrm>
            <a:off x="6291073" y="2708519"/>
            <a:ext cx="5389033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l-GR"/>
              <a:t>Στυλ υποδείγματος κειμένου</a:t>
            </a:r>
          </a:p>
          <a:p>
            <a:pPr lvl="1" eaLnBrk="1" latinLnBrk="0" hangingPunct="1"/>
            <a:r>
              <a:rPr lang="el-GR"/>
              <a:t>Δεύτερου επιπέδου</a:t>
            </a:r>
          </a:p>
          <a:p>
            <a:pPr lvl="2" eaLnBrk="1" latinLnBrk="0" hangingPunct="1"/>
            <a:r>
              <a:rPr lang="el-GR"/>
              <a:t>Τρίτου επιπέδου</a:t>
            </a:r>
          </a:p>
          <a:p>
            <a:pPr lvl="3" eaLnBrk="1" latinLnBrk="0" hangingPunct="1"/>
            <a:r>
              <a:rPr lang="el-GR"/>
              <a:t>Τέταρτου επιπέδου</a:t>
            </a:r>
          </a:p>
          <a:p>
            <a:pPr lvl="4" eaLnBrk="1" latinLnBrk="0" hangingPunct="1"/>
            <a:r>
              <a:rPr lang="el-GR"/>
              <a:t>Πέμπτου επιπέδου</a:t>
            </a:r>
            <a:endParaRPr kumimoji="0" lang="en-US"/>
          </a:p>
        </p:txBody>
      </p:sp>
      <p:sp>
        <p:nvSpPr>
          <p:cNvPr id="26" name="Θέση ημερομηνίας 2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E9FC07C6-9690-4457-9F9F-538F60B34854}" type="datetime1">
              <a:rPr lang="el-GR" smtClean="0"/>
              <a:t>18/10/2021</a:t>
            </a:fld>
            <a:endParaRPr lang="el-GR" dirty="0"/>
          </a:p>
        </p:txBody>
      </p:sp>
      <p:sp>
        <p:nvSpPr>
          <p:cNvPr id="27" name="Θέση αριθμού διαφάνειας 2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E6A88CBE-4A56-49EF-8364-AD8BFE39141B}" type="slidenum">
              <a:rPr lang="el-GR" smtClean="0"/>
              <a:t>‹#›</a:t>
            </a:fld>
            <a:endParaRPr lang="el-GR" dirty="0"/>
          </a:p>
        </p:txBody>
      </p:sp>
      <p:sp>
        <p:nvSpPr>
          <p:cNvPr id="28" name="Θέση υποσέλιδου 2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9650319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Μόνο τίτλο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xfrm>
            <a:off x="609600" y="1143000"/>
            <a:ext cx="10972800" cy="1069848"/>
          </a:xfrm>
        </p:spPr>
        <p:txBody>
          <a:bodyPr anchor="ctr"/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kumimoji="0" lang="el-GR"/>
              <a:t>Στυλ κύριου τίτλου</a:t>
            </a:r>
            <a:endParaRPr kumimoji="0" lang="en-US"/>
          </a:p>
        </p:txBody>
      </p:sp>
      <p:sp>
        <p:nvSpPr>
          <p:cNvPr id="3" name="Θέση ημερομηνίας 2"/>
          <p:cNvSpPr>
            <a:spLocks noGrp="1"/>
          </p:cNvSpPr>
          <p:nvPr>
            <p:ph type="dt" sz="half" idx="10"/>
          </p:nvPr>
        </p:nvSpPr>
        <p:spPr>
          <a:xfrm>
            <a:off x="8778240" y="612648"/>
            <a:ext cx="1276352" cy="457200"/>
          </a:xfrm>
        </p:spPr>
        <p:txBody>
          <a:bodyPr/>
          <a:lstStyle/>
          <a:p>
            <a:fld id="{085CBD9F-46C7-49C0-8474-5BDAADC08925}" type="datetime1">
              <a:rPr lang="el-GR" smtClean="0"/>
              <a:t>18/10/2021</a:t>
            </a:fld>
            <a:endParaRPr lang="el-GR" dirty="0"/>
          </a:p>
        </p:txBody>
      </p:sp>
      <p:sp>
        <p:nvSpPr>
          <p:cNvPr id="4" name="Θέση υποσέλιδου 3"/>
          <p:cNvSpPr>
            <a:spLocks noGrp="1"/>
          </p:cNvSpPr>
          <p:nvPr>
            <p:ph type="ftr" sz="quarter" idx="11"/>
          </p:nvPr>
        </p:nvSpPr>
        <p:spPr>
          <a:xfrm>
            <a:off x="7010400" y="612648"/>
            <a:ext cx="1767840" cy="457200"/>
          </a:xfrm>
        </p:spPr>
        <p:txBody>
          <a:bodyPr/>
          <a:lstStyle/>
          <a:p>
            <a:endParaRPr lang="el-GR" dirty="0"/>
          </a:p>
        </p:txBody>
      </p:sp>
      <p:sp>
        <p:nvSpPr>
          <p:cNvPr id="5" name="Θέση αριθμού διαφάνειας 4"/>
          <p:cNvSpPr>
            <a:spLocks noGrp="1"/>
          </p:cNvSpPr>
          <p:nvPr>
            <p:ph type="sldNum" sz="quarter" idx="12"/>
          </p:nvPr>
        </p:nvSpPr>
        <p:spPr>
          <a:xfrm>
            <a:off x="10899648" y="2272"/>
            <a:ext cx="1016000" cy="365760"/>
          </a:xfrm>
        </p:spPr>
        <p:txBody>
          <a:bodyPr/>
          <a:lstStyle/>
          <a:p>
            <a:fld id="{E6A88CBE-4A56-49EF-8364-AD8BFE39141B}" type="slidenum">
              <a:rPr lang="el-GR" smtClean="0"/>
              <a:t>‹#›</a:t>
            </a:fld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4872129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Κεν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ημερομηνίας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85FFF-5ACA-4C90-8310-1E870C316E3D}" type="datetime1">
              <a:rPr lang="el-GR" smtClean="0"/>
              <a:t>18/10/2021</a:t>
            </a:fld>
            <a:endParaRPr lang="el-GR" dirty="0"/>
          </a:p>
        </p:txBody>
      </p:sp>
      <p:sp>
        <p:nvSpPr>
          <p:cNvPr id="3" name="Θέση υποσέλιδου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88CBE-4A56-49EF-8364-AD8BFE39141B}" type="slidenum">
              <a:rPr lang="el-GR" smtClean="0"/>
              <a:t>‹#›</a:t>
            </a:fld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18311218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Περιεχόμενο με λεζάντ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xfrm>
            <a:off x="7137995" y="1101970"/>
            <a:ext cx="4511040" cy="877824"/>
          </a:xfrm>
        </p:spPr>
        <p:txBody>
          <a:bodyPr anchor="b"/>
          <a:lstStyle>
            <a:lvl1pPr algn="l">
              <a:buNone/>
              <a:defRPr sz="1800" b="1"/>
            </a:lvl1pPr>
          </a:lstStyle>
          <a:p>
            <a:r>
              <a:rPr kumimoji="0" lang="el-GR"/>
              <a:t>Στυλ κύριου τίτλου</a:t>
            </a:r>
            <a:endParaRPr kumimoji="0" lang="en-US"/>
          </a:p>
        </p:txBody>
      </p:sp>
      <p:sp>
        <p:nvSpPr>
          <p:cNvPr id="3" name="Θέση κειμένου 2"/>
          <p:cNvSpPr>
            <a:spLocks noGrp="1"/>
          </p:cNvSpPr>
          <p:nvPr>
            <p:ph type="body" idx="2"/>
          </p:nvPr>
        </p:nvSpPr>
        <p:spPr>
          <a:xfrm>
            <a:off x="7137995" y="2010727"/>
            <a:ext cx="4511040" cy="4617720"/>
          </a:xfrm>
        </p:spPr>
        <p:txBody>
          <a:bodyPr/>
          <a:lstStyle>
            <a:lvl1pPr marL="9144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l-GR"/>
              <a:t>Στυλ υποδείγματος κειμένου</a:t>
            </a:r>
          </a:p>
        </p:txBody>
      </p:sp>
      <p:sp>
        <p:nvSpPr>
          <p:cNvPr id="4" name="Θέση περιεχομένου 3"/>
          <p:cNvSpPr>
            <a:spLocks noGrp="1"/>
          </p:cNvSpPr>
          <p:nvPr>
            <p:ph sz="half" idx="1"/>
          </p:nvPr>
        </p:nvSpPr>
        <p:spPr>
          <a:xfrm>
            <a:off x="203200" y="776287"/>
            <a:ext cx="6803136" cy="58521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l-GR"/>
              <a:t>Στυλ υποδείγματος κειμένου</a:t>
            </a:r>
          </a:p>
          <a:p>
            <a:pPr lvl="1" eaLnBrk="1" latinLnBrk="0" hangingPunct="1"/>
            <a:r>
              <a:rPr lang="el-GR"/>
              <a:t>Δεύτερου επιπέδου</a:t>
            </a:r>
          </a:p>
          <a:p>
            <a:pPr lvl="2" eaLnBrk="1" latinLnBrk="0" hangingPunct="1"/>
            <a:r>
              <a:rPr lang="el-GR"/>
              <a:t>Τρίτου επιπέδου</a:t>
            </a:r>
          </a:p>
          <a:p>
            <a:pPr lvl="3" eaLnBrk="1" latinLnBrk="0" hangingPunct="1"/>
            <a:r>
              <a:rPr lang="el-GR"/>
              <a:t>Τέταρτου επιπέδου</a:t>
            </a:r>
          </a:p>
          <a:p>
            <a:pPr lvl="4" eaLnBrk="1" latinLnBrk="0" hangingPunct="1"/>
            <a:r>
              <a:rPr lang="el-GR"/>
              <a:t>Πέμπτου επιπέδου</a:t>
            </a:r>
            <a:endParaRPr kumimoji="0" lang="en-US"/>
          </a:p>
        </p:txBody>
      </p:sp>
      <p:sp>
        <p:nvSpPr>
          <p:cNvPr id="5" name="Θέση ημερομηνίας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A75CF-A664-4603-856E-255D8FABC68F}" type="datetime1">
              <a:rPr lang="el-GR" smtClean="0"/>
              <a:t>18/10/2021</a:t>
            </a:fld>
            <a:endParaRPr lang="el-GR" dirty="0"/>
          </a:p>
        </p:txBody>
      </p:sp>
      <p:sp>
        <p:nvSpPr>
          <p:cNvPr id="6" name="Θέση υποσέλιδου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7" name="Θέση αριθμού διαφάνειας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88CBE-4A56-49EF-8364-AD8BFE39141B}" type="slidenum">
              <a:rPr lang="el-GR" smtClean="0"/>
              <a:t>‹#›</a:t>
            </a:fld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26927749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Εικόνα με λεζάντ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xfrm>
            <a:off x="7253913" y="1109161"/>
            <a:ext cx="782404" cy="4681637"/>
          </a:xfrm>
        </p:spPr>
        <p:txBody>
          <a:bodyPr vert="vert270" lIns="45720" tIns="0" rIns="45720" anchor="t"/>
          <a:lstStyle>
            <a:lvl1pPr algn="ctr">
              <a:buNone/>
              <a:defRPr sz="2000" b="1"/>
            </a:lvl1pPr>
          </a:lstStyle>
          <a:p>
            <a:r>
              <a:rPr kumimoji="0" lang="el-GR"/>
              <a:t>Στυλ κύριου τίτλου</a:t>
            </a:r>
            <a:endParaRPr kumimoji="0" lang="en-US"/>
          </a:p>
        </p:txBody>
      </p:sp>
      <p:sp>
        <p:nvSpPr>
          <p:cNvPr id="3" name="Θέση εικόνας 2"/>
          <p:cNvSpPr>
            <a:spLocks noGrp="1"/>
          </p:cNvSpPr>
          <p:nvPr>
            <p:ph type="pic" idx="1"/>
          </p:nvPr>
        </p:nvSpPr>
        <p:spPr>
          <a:xfrm>
            <a:off x="538228" y="1143000"/>
            <a:ext cx="6096000" cy="4572000"/>
          </a:xfrm>
          <a:solidFill>
            <a:srgbClr val="EAEAEA"/>
          </a:solidFill>
          <a:ln w="50800">
            <a:solidFill>
              <a:srgbClr val="FFFFFF"/>
            </a:solidFill>
            <a:miter lim="800000"/>
          </a:ln>
          <a:effectLst>
            <a:outerShdw blurRad="57150" dist="31750" dir="4800000" algn="tl" rotWithShape="0">
              <a:srgbClr val="000000">
                <a:alpha val="2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2540">
            <a:bevelT w="25400" h="19050"/>
            <a:contourClr>
              <a:srgbClr val="AEAEAE"/>
            </a:contourClr>
          </a:sp3d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l-GR" dirty="0"/>
              <a:t>Κάντε κλικ στο εικονίδιο για να προσθέσετε μια εικόνα</a:t>
            </a:r>
            <a:endParaRPr kumimoji="0" lang="en-US" dirty="0"/>
          </a:p>
        </p:txBody>
      </p:sp>
      <p:sp>
        <p:nvSpPr>
          <p:cNvPr id="4" name="Θέση κειμένου 3"/>
          <p:cNvSpPr>
            <a:spLocks noGrp="1"/>
          </p:cNvSpPr>
          <p:nvPr>
            <p:ph type="body" sz="half" idx="2"/>
          </p:nvPr>
        </p:nvSpPr>
        <p:spPr>
          <a:xfrm>
            <a:off x="8117924" y="3274309"/>
            <a:ext cx="3454400" cy="2516489"/>
          </a:xfrm>
        </p:spPr>
        <p:txBody>
          <a:bodyPr lIns="0" tIns="0" rIns="45720" anchor="t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3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l-GR"/>
              <a:t>Στυλ υποδείγματος κειμένου</a:t>
            </a:r>
          </a:p>
        </p:txBody>
      </p:sp>
      <p:sp>
        <p:nvSpPr>
          <p:cNvPr id="5" name="Θέση ημερομηνίας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700AC-8BE8-4434-8997-E3C162D02155}" type="datetime1">
              <a:rPr lang="el-GR" smtClean="0"/>
              <a:t>18/10/2021</a:t>
            </a:fld>
            <a:endParaRPr lang="el-GR" dirty="0"/>
          </a:p>
        </p:txBody>
      </p:sp>
      <p:sp>
        <p:nvSpPr>
          <p:cNvPr id="6" name="Θέση υποσέλιδου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7" name="Θέση αριθμού διαφάνειας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88CBE-4A56-49EF-8364-AD8BFE39141B}" type="slidenum">
              <a:rPr lang="el-GR" smtClean="0"/>
              <a:t>‹#›</a:t>
            </a:fld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15202299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Ορθογώνιο 27"/>
          <p:cNvSpPr/>
          <p:nvPr/>
        </p:nvSpPr>
        <p:spPr>
          <a:xfrm>
            <a:off x="1" y="366819"/>
            <a:ext cx="12192000" cy="84407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29" name="Ορθογώνιο 28"/>
          <p:cNvSpPr/>
          <p:nvPr/>
        </p:nvSpPr>
        <p:spPr>
          <a:xfrm>
            <a:off x="0" y="-1"/>
            <a:ext cx="12192000" cy="310663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30" name="Ορθογώνιο 29"/>
          <p:cNvSpPr/>
          <p:nvPr/>
        </p:nvSpPr>
        <p:spPr>
          <a:xfrm>
            <a:off x="1" y="308277"/>
            <a:ext cx="12192001" cy="91441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31" name="Ορθογώνιο 30"/>
          <p:cNvSpPr/>
          <p:nvPr/>
        </p:nvSpPr>
        <p:spPr>
          <a:xfrm flipV="1">
            <a:off x="7213577" y="360247"/>
            <a:ext cx="4978425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32" name="Ορθογώνιο 31"/>
          <p:cNvSpPr/>
          <p:nvPr/>
        </p:nvSpPr>
        <p:spPr>
          <a:xfrm flipV="1">
            <a:off x="7213601" y="440113"/>
            <a:ext cx="4978401" cy="180035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 useBgFill="1">
        <p:nvSpPr>
          <p:cNvPr id="33" name="Στρογγυλεμένο ορθογώνιο 32"/>
          <p:cNvSpPr/>
          <p:nvPr/>
        </p:nvSpPr>
        <p:spPr bwMode="white">
          <a:xfrm>
            <a:off x="7209785" y="497504"/>
            <a:ext cx="408432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 useBgFill="1">
        <p:nvSpPr>
          <p:cNvPr id="34" name="Στρογγυλεμένο ορθογώνιο 33"/>
          <p:cNvSpPr/>
          <p:nvPr/>
        </p:nvSpPr>
        <p:spPr bwMode="white">
          <a:xfrm>
            <a:off x="9831528" y="588943"/>
            <a:ext cx="21336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35" name="Ορθογώνιο 34"/>
          <p:cNvSpPr/>
          <p:nvPr/>
        </p:nvSpPr>
        <p:spPr bwMode="invGray">
          <a:xfrm>
            <a:off x="12113288" y="-2001"/>
            <a:ext cx="76835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36" name="Ορθογώνιο 35"/>
          <p:cNvSpPr/>
          <p:nvPr/>
        </p:nvSpPr>
        <p:spPr bwMode="invGray">
          <a:xfrm>
            <a:off x="12059308" y="-2001"/>
            <a:ext cx="36576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37" name="Ορθογώνιο 36"/>
          <p:cNvSpPr/>
          <p:nvPr/>
        </p:nvSpPr>
        <p:spPr bwMode="invGray">
          <a:xfrm>
            <a:off x="12033904" y="-2001"/>
            <a:ext cx="12192" cy="621792"/>
          </a:xfrm>
          <a:prstGeom prst="rect">
            <a:avLst/>
          </a:prstGeom>
          <a:solidFill>
            <a:srgbClr val="FFFFFF">
              <a:alpha val="6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38" name="Ορθογώνιο 37"/>
          <p:cNvSpPr/>
          <p:nvPr/>
        </p:nvSpPr>
        <p:spPr bwMode="invGray">
          <a:xfrm>
            <a:off x="11967231" y="-2001"/>
            <a:ext cx="36576" cy="621792"/>
          </a:xfrm>
          <a:prstGeom prst="rect">
            <a:avLst/>
          </a:prstGeom>
          <a:solidFill>
            <a:srgbClr val="FFFFFF">
              <a:alpha val="4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39" name="Ορθογώνιο 38"/>
          <p:cNvSpPr/>
          <p:nvPr/>
        </p:nvSpPr>
        <p:spPr bwMode="invGray">
          <a:xfrm>
            <a:off x="11887569" y="380"/>
            <a:ext cx="73152" cy="585216"/>
          </a:xfrm>
          <a:prstGeom prst="rect">
            <a:avLst/>
          </a:prstGeom>
          <a:solidFill>
            <a:srgbClr val="FFFFFF">
              <a:alpha val="2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40" name="Ορθογώνιο 39"/>
          <p:cNvSpPr/>
          <p:nvPr/>
        </p:nvSpPr>
        <p:spPr bwMode="invGray">
          <a:xfrm>
            <a:off x="11831300" y="380"/>
            <a:ext cx="12192" cy="585216"/>
          </a:xfrm>
          <a:prstGeom prst="rect">
            <a:avLst/>
          </a:prstGeom>
          <a:solidFill>
            <a:srgbClr val="FFFFFF">
              <a:alpha val="30196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22" name="Θέση τίτλου 21"/>
          <p:cNvSpPr>
            <a:spLocks noGrp="1"/>
          </p:cNvSpPr>
          <p:nvPr>
            <p:ph type="title"/>
          </p:nvPr>
        </p:nvSpPr>
        <p:spPr>
          <a:xfrm>
            <a:off x="609600" y="1143000"/>
            <a:ext cx="10972800" cy="10668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l-GR"/>
              <a:t>Στυλ κύριου τίτλου</a:t>
            </a:r>
            <a:endParaRPr kumimoji="0" lang="en-US"/>
          </a:p>
        </p:txBody>
      </p:sp>
      <p:sp>
        <p:nvSpPr>
          <p:cNvPr id="13" name="Θέση κειμένου 12"/>
          <p:cNvSpPr>
            <a:spLocks noGrp="1"/>
          </p:cNvSpPr>
          <p:nvPr>
            <p:ph type="body" idx="1"/>
          </p:nvPr>
        </p:nvSpPr>
        <p:spPr>
          <a:xfrm>
            <a:off x="609600" y="2249424"/>
            <a:ext cx="10972800" cy="432511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l-GR"/>
              <a:t>Στυλ υποδείγματος κειμένου</a:t>
            </a:r>
          </a:p>
          <a:p>
            <a:pPr lvl="1" eaLnBrk="1" latinLnBrk="0" hangingPunct="1"/>
            <a:r>
              <a:rPr kumimoji="0" lang="el-GR"/>
              <a:t>Δεύτερου επιπέδου</a:t>
            </a:r>
          </a:p>
          <a:p>
            <a:pPr lvl="2" eaLnBrk="1" latinLnBrk="0" hangingPunct="1"/>
            <a:r>
              <a:rPr kumimoji="0" lang="el-GR"/>
              <a:t>Τρίτου επιπέδου</a:t>
            </a:r>
          </a:p>
          <a:p>
            <a:pPr lvl="3" eaLnBrk="1" latinLnBrk="0" hangingPunct="1"/>
            <a:r>
              <a:rPr kumimoji="0" lang="el-GR"/>
              <a:t>Τέταρτου επιπέδου</a:t>
            </a:r>
          </a:p>
          <a:p>
            <a:pPr lvl="4" eaLnBrk="1" latinLnBrk="0" hangingPunct="1"/>
            <a:r>
              <a:rPr kumimoji="0" lang="el-GR"/>
              <a:t>Πέμπτου επιπέδου</a:t>
            </a:r>
            <a:endParaRPr kumimoji="0" lang="en-US"/>
          </a:p>
        </p:txBody>
      </p:sp>
      <p:sp>
        <p:nvSpPr>
          <p:cNvPr id="14" name="Θέση ημερομηνίας 13"/>
          <p:cNvSpPr>
            <a:spLocks noGrp="1"/>
          </p:cNvSpPr>
          <p:nvPr>
            <p:ph type="dt" sz="half" idx="2"/>
          </p:nvPr>
        </p:nvSpPr>
        <p:spPr>
          <a:xfrm>
            <a:off x="8782048" y="612648"/>
            <a:ext cx="1276352" cy="45720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800">
                <a:solidFill>
                  <a:schemeClr val="accent2"/>
                </a:solidFill>
              </a:defRPr>
            </a:lvl1pPr>
          </a:lstStyle>
          <a:p>
            <a:fld id="{622A4467-4BD5-4D71-B5D8-28870A02C9B4}" type="datetime1">
              <a:rPr lang="el-GR" smtClean="0"/>
              <a:t>18/10/2021</a:t>
            </a:fld>
            <a:endParaRPr lang="el-GR" dirty="0"/>
          </a:p>
        </p:txBody>
      </p:sp>
      <p:sp>
        <p:nvSpPr>
          <p:cNvPr id="3" name="Θέση υποσέλιδου 2"/>
          <p:cNvSpPr>
            <a:spLocks noGrp="1"/>
          </p:cNvSpPr>
          <p:nvPr>
            <p:ph type="ftr" sz="quarter" idx="3"/>
          </p:nvPr>
        </p:nvSpPr>
        <p:spPr>
          <a:xfrm>
            <a:off x="7010400" y="612648"/>
            <a:ext cx="1767840" cy="45720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800">
                <a:solidFill>
                  <a:schemeClr val="accent2"/>
                </a:solidFill>
              </a:defRPr>
            </a:lvl1pPr>
          </a:lstStyle>
          <a:p>
            <a:endParaRPr lang="el-GR" dirty="0"/>
          </a:p>
        </p:txBody>
      </p:sp>
      <p:sp>
        <p:nvSpPr>
          <p:cNvPr id="23" name="Θέση αριθμού διαφάνειας 22"/>
          <p:cNvSpPr>
            <a:spLocks noGrp="1"/>
          </p:cNvSpPr>
          <p:nvPr>
            <p:ph type="sldNum" sz="quarter" idx="4"/>
          </p:nvPr>
        </p:nvSpPr>
        <p:spPr>
          <a:xfrm>
            <a:off x="10899648" y="2272"/>
            <a:ext cx="1016000" cy="365760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800">
                <a:solidFill>
                  <a:srgbClr val="FFFFFF"/>
                </a:solidFill>
              </a:defRPr>
            </a:lvl1pPr>
          </a:lstStyle>
          <a:p>
            <a:fld id="{E6A88CBE-4A56-49EF-8364-AD8BFE39141B}" type="slidenum">
              <a:rPr lang="el-GR" smtClean="0"/>
              <a:t>‹#›</a:t>
            </a:fld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37214206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65760" indent="-256032" algn="l" rtl="0" eaLnBrk="1" latinLnBrk="0" hangingPunct="1">
        <a:spcBef>
          <a:spcPts val="300"/>
        </a:spcBef>
        <a:buClr>
          <a:schemeClr val="accent3"/>
        </a:buClr>
        <a:buFont typeface="Georgia"/>
        <a:buChar char="•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58368" indent="-246888" algn="l" rtl="0" eaLnBrk="1" latinLnBrk="0" hangingPunct="1">
        <a:spcBef>
          <a:spcPts val="300"/>
        </a:spcBef>
        <a:buClr>
          <a:schemeClr val="accent2"/>
        </a:buClr>
        <a:buFont typeface="Georgia"/>
        <a:buChar char="▫"/>
        <a:defRPr kumimoji="0" sz="2600" kern="1200">
          <a:solidFill>
            <a:schemeClr val="accent2"/>
          </a:solidFill>
          <a:latin typeface="+mn-lt"/>
          <a:ea typeface="+mn-ea"/>
          <a:cs typeface="+mn-cs"/>
        </a:defRPr>
      </a:lvl2pPr>
      <a:lvl3pPr marL="923544" indent="-219456" algn="l" rtl="0" eaLnBrk="1" latinLnBrk="0" hangingPunct="1">
        <a:spcBef>
          <a:spcPts val="300"/>
        </a:spcBef>
        <a:buClr>
          <a:schemeClr val="accent1"/>
        </a:buClr>
        <a:buFont typeface="Wingdings 2"/>
        <a:buChar char=""/>
        <a:defRPr kumimoji="0" sz="24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179576" indent="-201168" algn="l" rtl="0" eaLnBrk="1" latinLnBrk="0" hangingPunct="1">
        <a:spcBef>
          <a:spcPts val="300"/>
        </a:spcBef>
        <a:buClr>
          <a:schemeClr val="accent1"/>
        </a:buClr>
        <a:buFont typeface="Wingdings 2"/>
        <a:buChar char=""/>
        <a:defRPr kumimoji="0" sz="22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389888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2000" kern="1200">
          <a:solidFill>
            <a:schemeClr val="accent3"/>
          </a:solidFill>
          <a:latin typeface="+mn-lt"/>
          <a:ea typeface="+mn-ea"/>
          <a:cs typeface="+mn-cs"/>
        </a:defRPr>
      </a:lvl5pPr>
      <a:lvl6pPr marL="1609344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1800" kern="1200">
          <a:solidFill>
            <a:schemeClr val="accent3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1600" kern="1200">
          <a:solidFill>
            <a:schemeClr val="accent3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◦"/>
        <a:defRPr kumimoji="0" sz="1500" kern="1200">
          <a:solidFill>
            <a:schemeClr val="accent3"/>
          </a:solidFill>
          <a:latin typeface="+mn-lt"/>
          <a:ea typeface="+mn-ea"/>
          <a:cs typeface="+mn-cs"/>
        </a:defRPr>
      </a:lvl8pPr>
      <a:lvl9pPr marL="2240280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◦"/>
        <a:defRPr kumimoji="0" sz="1400" kern="1200" baseline="0">
          <a:solidFill>
            <a:schemeClr val="accent3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microsoft.com/office/2007/relationships/hdphoto" Target="../media/hdphoto1.wdp"/><Relationship Id="rId7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10" Type="http://schemas.openxmlformats.org/officeDocument/2006/relationships/image" Target="../media/image11.jpeg"/><Relationship Id="rId4" Type="http://schemas.openxmlformats.org/officeDocument/2006/relationships/image" Target="../media/image5.jpeg"/><Relationship Id="rId9" Type="http://schemas.openxmlformats.org/officeDocument/2006/relationships/image" Target="../media/image10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eg"/><Relationship Id="rId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sv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ctrTitle"/>
          </p:nvPr>
        </p:nvSpPr>
        <p:spPr>
          <a:xfrm>
            <a:off x="1896616" y="2472035"/>
            <a:ext cx="8458200" cy="1037977"/>
          </a:xfrm>
        </p:spPr>
        <p:txBody>
          <a:bodyPr>
            <a:noAutofit/>
          </a:bodyPr>
          <a:lstStyle/>
          <a:p>
            <a:pPr algn="ctr" fontAlgn="base" hangingPunct="0"/>
            <a:r>
              <a:rPr lang="el-GR" b="1" dirty="0"/>
              <a:t>Οργανολογία</a:t>
            </a:r>
            <a:endParaRPr lang="el-GR" dirty="0"/>
          </a:p>
        </p:txBody>
      </p:sp>
      <p:sp>
        <p:nvSpPr>
          <p:cNvPr id="4" name="Ορθογώνιο 3"/>
          <p:cNvSpPr/>
          <p:nvPr/>
        </p:nvSpPr>
        <p:spPr>
          <a:xfrm>
            <a:off x="2567608" y="908721"/>
            <a:ext cx="8100392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ΕΘΝΙΚΟ ΜΕΤΣΟΒΙΟ ΠΟΛΥΤΕΧΝΕΙΟ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ΣΧΟΛΗ ΗΛΕΚΤΡΟΛΟΓΩΝ ΜΗΧΑΝΙΚΩΝ ΚΑΙ ΜΗΧΑΝΙΚΩΝ ΥΠΟΛΟΓΙΣΤΩΝ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ΕΡΓΑΣΤΗΡΙΟ ΗΛΕΚΤΡΟΝΙΚΩΝ ΑΙΣΘΗΤΗΡΙΩΝ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http://sensors.ece.ntua.gr</a:t>
            </a:r>
            <a:endParaRPr kumimoji="0" lang="el-GR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pic>
        <p:nvPicPr>
          <p:cNvPr id="7" name="Εικόνα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400" y="528609"/>
            <a:ext cx="1572766" cy="1572766"/>
          </a:xfrm>
          <a:prstGeom prst="rect">
            <a:avLst/>
          </a:prstGeom>
        </p:spPr>
      </p:pic>
      <p:pic>
        <p:nvPicPr>
          <p:cNvPr id="5122" name="Picture 2" descr="ÎÏÎ¿ÏÎ­Î»ÎµÏÎ¼Î± ÎµÎ¹ÎºÏÎ½Î±Ï Î³Î¹Î± multimeter">
            <a:extLst>
              <a:ext uri="{FF2B5EF4-FFF2-40B4-BE49-F238E27FC236}">
                <a16:creationId xmlns:a16="http://schemas.microsoft.com/office/drawing/2014/main" id="{12EC2C4E-DDD2-48DC-86D1-B4CB48487D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9934" y="4099705"/>
            <a:ext cx="2758295" cy="2758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81208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6" y="260648"/>
            <a:ext cx="6386180" cy="1066800"/>
          </a:xfrm>
        </p:spPr>
        <p:txBody>
          <a:bodyPr>
            <a:normAutofit fontScale="90000"/>
          </a:bodyPr>
          <a:lstStyle/>
          <a:p>
            <a:r>
              <a:rPr lang="el-GR" sz="3600" b="1" dirty="0">
                <a:ln w="0">
                  <a:solidFill>
                    <a:srgbClr val="04617B">
                      <a:lumMod val="50000"/>
                    </a:srgbClr>
                  </a:solidFill>
                </a:ln>
                <a:solidFill>
                  <a:srgbClr val="0F6FC6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Calibri"/>
              </a:rPr>
              <a:t>Τύποι καλωδίων &amp; υποδοχών (3/3)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6A88CBE-4A56-49EF-8364-AD8BFE39141B}" type="slidenum">
              <a:rPr kumimoji="0" lang="el-GR" sz="1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l-GR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pic>
        <p:nvPicPr>
          <p:cNvPr id="8198" name="Picture 6" descr="ÎÏÎ¿ÏÎ­Î»ÎµÏÎ¼Î± ÎµÎ¹ÎºÏÎ½Î±Ï Î³Î¹Î± oscilloscope probe">
            <a:extLst>
              <a:ext uri="{FF2B5EF4-FFF2-40B4-BE49-F238E27FC236}">
                <a16:creationId xmlns:a16="http://schemas.microsoft.com/office/drawing/2014/main" id="{46FB8BDA-FDE5-481E-A9E5-9563A4FB63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1601" y="1539995"/>
            <a:ext cx="4372972" cy="3778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8" descr="ÎÏÎ¿ÏÎ­Î»ÎµÏÎ¼Î± ÎµÎ¹ÎºÏÎ½Î±Ï Î³Î¹Î± alligator bnc">
            <a:extLst>
              <a:ext uri="{FF2B5EF4-FFF2-40B4-BE49-F238E27FC236}">
                <a16:creationId xmlns:a16="http://schemas.microsoft.com/office/drawing/2014/main" id="{50909BF4-987B-4352-B83F-5B6351FAC9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0167" y="1674270"/>
            <a:ext cx="3989462" cy="3182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76A98789-2CDC-4317-B6D7-CB910B2820BB}"/>
              </a:ext>
            </a:extLst>
          </p:cNvPr>
          <p:cNvSpPr txBox="1"/>
          <p:nvPr/>
        </p:nvSpPr>
        <p:spPr>
          <a:xfrm>
            <a:off x="8263836" y="4856340"/>
            <a:ext cx="26540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solidFill>
                    <a:srgbClr val="0F6FC6"/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BNC – Alligator</a:t>
            </a:r>
            <a:endParaRPr kumimoji="0" lang="el-GR" sz="2400" b="1" i="0" u="none" strike="noStrike" kern="1200" cap="none" spc="0" normalizeH="0" baseline="0" noProof="0" dirty="0">
              <a:ln>
                <a:solidFill>
                  <a:srgbClr val="0F6FC6"/>
                </a:solidFill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l-GR" sz="2400" b="1" dirty="0">
                <a:ln>
                  <a:solidFill>
                    <a:srgbClr val="0F6FC6"/>
                  </a:solidFill>
                </a:ln>
                <a:solidFill>
                  <a:prstClr val="black"/>
                </a:solidFill>
                <a:latin typeface="Calibri"/>
              </a:rPr>
              <a:t>(για γεννήτρια)</a:t>
            </a:r>
            <a:endParaRPr kumimoji="0" lang="en-US" sz="2400" b="1" i="0" u="none" strike="noStrike" kern="1200" cap="none" spc="0" normalizeH="0" baseline="0" noProof="0" dirty="0">
              <a:ln>
                <a:solidFill>
                  <a:srgbClr val="0F6FC6"/>
                </a:solidFill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EB7D367-7A62-40B2-80FA-1322D1B73F1B}"/>
              </a:ext>
            </a:extLst>
          </p:cNvPr>
          <p:cNvSpPr txBox="1"/>
          <p:nvPr/>
        </p:nvSpPr>
        <p:spPr>
          <a:xfrm>
            <a:off x="2271084" y="5703332"/>
            <a:ext cx="26540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solidFill>
                    <a:srgbClr val="0F6FC6"/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BNC – Probe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l-GR" sz="2400" b="1" dirty="0">
                <a:ln>
                  <a:solidFill>
                    <a:srgbClr val="0F6FC6"/>
                  </a:solidFill>
                </a:ln>
                <a:solidFill>
                  <a:prstClr val="black"/>
                </a:solidFill>
                <a:latin typeface="Calibri"/>
              </a:rPr>
              <a:t>(για παλμογράφο)</a:t>
            </a:r>
            <a:endParaRPr kumimoji="0" lang="en-US" sz="2400" b="1" i="0" u="none" strike="noStrike" kern="1200" cap="none" spc="0" normalizeH="0" baseline="0" noProof="0" dirty="0">
              <a:ln>
                <a:solidFill>
                  <a:srgbClr val="0F6FC6"/>
                </a:solidFill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32" name="Ευθύγραμμο βέλος σύνδεσης 31">
            <a:extLst>
              <a:ext uri="{FF2B5EF4-FFF2-40B4-BE49-F238E27FC236}">
                <a16:creationId xmlns:a16="http://schemas.microsoft.com/office/drawing/2014/main" id="{C4BC7303-D72C-433D-AFF6-A407B6AAE2F2}"/>
              </a:ext>
            </a:extLst>
          </p:cNvPr>
          <p:cNvCxnSpPr>
            <a:cxnSpLocks/>
          </p:cNvCxnSpPr>
          <p:nvPr/>
        </p:nvCxnSpPr>
        <p:spPr>
          <a:xfrm flipH="1" flipV="1">
            <a:off x="4307761" y="4150188"/>
            <a:ext cx="1568583" cy="1247352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28EC4F96-CA1B-4991-A852-8739CC0B2ADC}"/>
              </a:ext>
            </a:extLst>
          </p:cNvPr>
          <p:cNvSpPr txBox="1"/>
          <p:nvPr/>
        </p:nvSpPr>
        <p:spPr>
          <a:xfrm>
            <a:off x="5481005" y="5397540"/>
            <a:ext cx="1669305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l-GR" sz="2000" b="1" dirty="0">
                <a:solidFill>
                  <a:srgbClr val="0F6FC6">
                    <a:lumMod val="75000"/>
                  </a:srgbClr>
                </a:solidFill>
                <a:latin typeface="Trebuchet MS"/>
              </a:rPr>
              <a:t>Ρύθμιση </a:t>
            </a:r>
            <a:r>
              <a:rPr lang="el-GR" sz="2000" b="1" u="sng" dirty="0">
                <a:solidFill>
                  <a:srgbClr val="0F6FC6">
                    <a:lumMod val="75000"/>
                  </a:srgbClr>
                </a:solidFill>
                <a:latin typeface="Trebuchet MS"/>
              </a:rPr>
              <a:t>εξασθένισης </a:t>
            </a:r>
            <a:r>
              <a:rPr lang="el-GR" sz="2000" b="1" dirty="0">
                <a:solidFill>
                  <a:srgbClr val="0F6FC6">
                    <a:lumMod val="75000"/>
                  </a:srgbClr>
                </a:solidFill>
                <a:latin typeface="Trebuchet MS"/>
              </a:rPr>
              <a:t>(</a:t>
            </a:r>
            <a:r>
              <a:rPr lang="en-US" sz="2000" b="1" dirty="0">
                <a:solidFill>
                  <a:srgbClr val="0F6FC6">
                    <a:lumMod val="75000"/>
                  </a:srgbClr>
                </a:solidFill>
                <a:latin typeface="Trebuchet MS"/>
              </a:rPr>
              <a:t>x1, x10 …)</a:t>
            </a:r>
            <a:endParaRPr kumimoji="0" lang="el-GR" sz="2000" b="1" i="0" u="none" strike="noStrike" kern="1200" cap="none" spc="0" normalizeH="0" baseline="0" noProof="0" dirty="0">
              <a:ln>
                <a:noFill/>
              </a:ln>
              <a:solidFill>
                <a:srgbClr val="0F6FC6">
                  <a:lumMod val="75000"/>
                </a:srgbClr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cxnSp>
        <p:nvCxnSpPr>
          <p:cNvPr id="34" name="Ευθύγραμμο βέλος σύνδεσης 33">
            <a:extLst>
              <a:ext uri="{FF2B5EF4-FFF2-40B4-BE49-F238E27FC236}">
                <a16:creationId xmlns:a16="http://schemas.microsoft.com/office/drawing/2014/main" id="{7259C5DC-9D65-48D3-A535-B377F9F4486C}"/>
              </a:ext>
            </a:extLst>
          </p:cNvPr>
          <p:cNvCxnSpPr>
            <a:cxnSpLocks/>
          </p:cNvCxnSpPr>
          <p:nvPr/>
        </p:nvCxnSpPr>
        <p:spPr>
          <a:xfrm flipV="1">
            <a:off x="743873" y="4396265"/>
            <a:ext cx="701726" cy="690907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CF57417B-01D1-418F-8A44-AB3802C609D2}"/>
              </a:ext>
            </a:extLst>
          </p:cNvPr>
          <p:cNvSpPr txBox="1"/>
          <p:nvPr/>
        </p:nvSpPr>
        <p:spPr>
          <a:xfrm>
            <a:off x="194770" y="5073088"/>
            <a:ext cx="802348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dirty="0">
                <a:solidFill>
                  <a:srgbClr val="0F6FC6">
                    <a:lumMod val="75000"/>
                  </a:srgbClr>
                </a:solidFill>
                <a:latin typeface="Trebuchet MS"/>
              </a:rPr>
              <a:t>GND</a:t>
            </a:r>
            <a:endParaRPr kumimoji="0" lang="el-GR" b="1" i="0" u="none" strike="noStrike" kern="1200" cap="none" spc="0" normalizeH="0" baseline="0" noProof="0" dirty="0">
              <a:ln>
                <a:noFill/>
              </a:ln>
              <a:solidFill>
                <a:srgbClr val="0F6FC6">
                  <a:lumMod val="75000"/>
                </a:srgbClr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cxnSp>
        <p:nvCxnSpPr>
          <p:cNvPr id="37" name="Ευθύγραμμο βέλος σύνδεσης 36">
            <a:extLst>
              <a:ext uri="{FF2B5EF4-FFF2-40B4-BE49-F238E27FC236}">
                <a16:creationId xmlns:a16="http://schemas.microsoft.com/office/drawing/2014/main" id="{21E84136-9604-4BDF-B256-02F2DB3AAD82}"/>
              </a:ext>
            </a:extLst>
          </p:cNvPr>
          <p:cNvCxnSpPr>
            <a:cxnSpLocks/>
          </p:cNvCxnSpPr>
          <p:nvPr/>
        </p:nvCxnSpPr>
        <p:spPr>
          <a:xfrm flipV="1">
            <a:off x="1170929" y="5318005"/>
            <a:ext cx="701726" cy="690907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9F3AE9CE-1D67-4D6B-86F4-F61D4B47AD35}"/>
              </a:ext>
            </a:extLst>
          </p:cNvPr>
          <p:cNvSpPr txBox="1"/>
          <p:nvPr/>
        </p:nvSpPr>
        <p:spPr>
          <a:xfrm>
            <a:off x="491345" y="5908568"/>
            <a:ext cx="920256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l-GR" sz="2400" b="1" dirty="0">
                <a:solidFill>
                  <a:srgbClr val="0F6FC6">
                    <a:lumMod val="75000"/>
                  </a:srgbClr>
                </a:solidFill>
                <a:latin typeface="Trebuchet MS"/>
              </a:rPr>
              <a:t>Σήμα</a:t>
            </a:r>
            <a:endParaRPr kumimoji="0" lang="el-GR" b="1" i="0" u="none" strike="noStrike" kern="1200" cap="none" spc="0" normalizeH="0" baseline="0" noProof="0" dirty="0">
              <a:ln>
                <a:noFill/>
              </a:ln>
              <a:solidFill>
                <a:srgbClr val="0F6FC6">
                  <a:lumMod val="75000"/>
                </a:srgbClr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cxnSp>
        <p:nvCxnSpPr>
          <p:cNvPr id="39" name="Ευθύγραμμο βέλος σύνδεσης 38">
            <a:extLst>
              <a:ext uri="{FF2B5EF4-FFF2-40B4-BE49-F238E27FC236}">
                <a16:creationId xmlns:a16="http://schemas.microsoft.com/office/drawing/2014/main" id="{6DC748F8-CE7C-4E8F-85E9-72E946CB1C43}"/>
              </a:ext>
            </a:extLst>
          </p:cNvPr>
          <p:cNvCxnSpPr>
            <a:cxnSpLocks/>
          </p:cNvCxnSpPr>
          <p:nvPr/>
        </p:nvCxnSpPr>
        <p:spPr>
          <a:xfrm>
            <a:off x="1170929" y="2161807"/>
            <a:ext cx="625533" cy="457527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42DFFC7A-0B3F-4D43-8EB3-EEF89D960D79}"/>
              </a:ext>
            </a:extLst>
          </p:cNvPr>
          <p:cNvSpPr txBox="1"/>
          <p:nvPr/>
        </p:nvSpPr>
        <p:spPr>
          <a:xfrm>
            <a:off x="292822" y="1457120"/>
            <a:ext cx="1503640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l-GR" sz="2000" b="1" dirty="0">
                <a:solidFill>
                  <a:srgbClr val="0F6FC6">
                    <a:lumMod val="75000"/>
                  </a:srgbClr>
                </a:solidFill>
                <a:latin typeface="Trebuchet MS"/>
              </a:rPr>
              <a:t>Βίδα διόρθωσης</a:t>
            </a:r>
            <a:endParaRPr kumimoji="0" lang="el-GR" sz="2000" b="1" i="0" u="none" strike="noStrike" kern="1200" cap="none" spc="0" normalizeH="0" baseline="0" noProof="0" dirty="0">
              <a:ln>
                <a:noFill/>
              </a:ln>
              <a:solidFill>
                <a:srgbClr val="0F6FC6">
                  <a:lumMod val="75000"/>
                </a:srgbClr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380009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Εικόνα 4">
            <a:extLst>
              <a:ext uri="{FF2B5EF4-FFF2-40B4-BE49-F238E27FC236}">
                <a16:creationId xmlns:a16="http://schemas.microsoft.com/office/drawing/2014/main" id="{CF2000DC-4DDC-44DB-9E41-84E430A5CE2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41" t="25932" r="5876" b="19884"/>
          <a:stretch/>
        </p:blipFill>
        <p:spPr>
          <a:xfrm>
            <a:off x="1906812" y="1403456"/>
            <a:ext cx="8234357" cy="3914567"/>
          </a:xfrm>
          <a:prstGeom prst="rect">
            <a:avLst/>
          </a:prstGeom>
        </p:spPr>
      </p:pic>
      <p:sp>
        <p:nvSpPr>
          <p:cNvPr id="27" name="Ορθογώνιο: Στρογγύλεμα γωνιών 26">
            <a:extLst>
              <a:ext uri="{FF2B5EF4-FFF2-40B4-BE49-F238E27FC236}">
                <a16:creationId xmlns:a16="http://schemas.microsoft.com/office/drawing/2014/main" id="{E23CCAB4-FA5C-4432-923D-C8E9EED79356}"/>
              </a:ext>
            </a:extLst>
          </p:cNvPr>
          <p:cNvSpPr/>
          <p:nvPr/>
        </p:nvSpPr>
        <p:spPr>
          <a:xfrm>
            <a:off x="6960897" y="2617776"/>
            <a:ext cx="1792268" cy="2623252"/>
          </a:xfrm>
          <a:prstGeom prst="round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28" name="Ορθογώνιο: Στρογγύλεμα γωνιών 27">
            <a:extLst>
              <a:ext uri="{FF2B5EF4-FFF2-40B4-BE49-F238E27FC236}">
                <a16:creationId xmlns:a16="http://schemas.microsoft.com/office/drawing/2014/main" id="{9393AFA7-2A8A-4AAE-BC3E-4C570CB3F517}"/>
              </a:ext>
            </a:extLst>
          </p:cNvPr>
          <p:cNvSpPr/>
          <p:nvPr/>
        </p:nvSpPr>
        <p:spPr>
          <a:xfrm>
            <a:off x="8848630" y="3369471"/>
            <a:ext cx="1270162" cy="1052598"/>
          </a:xfrm>
          <a:prstGeom prst="roundRect">
            <a:avLst/>
          </a:prstGeom>
          <a:noFill/>
          <a:ln w="57150"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223" y="499185"/>
            <a:ext cx="6580328" cy="468657"/>
          </a:xfrm>
        </p:spPr>
        <p:txBody>
          <a:bodyPr>
            <a:normAutofit fontScale="90000"/>
          </a:bodyPr>
          <a:lstStyle/>
          <a:p>
            <a:r>
              <a:rPr lang="el-GR" sz="3600" b="1" dirty="0">
                <a:ln w="0">
                  <a:solidFill>
                    <a:srgbClr val="04617B">
                      <a:lumMod val="50000"/>
                    </a:srgbClr>
                  </a:solidFill>
                </a:ln>
                <a:solidFill>
                  <a:srgbClr val="0F6FC6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Calibri"/>
              </a:rPr>
              <a:t>Παλμογράφος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744380" y="2272"/>
            <a:ext cx="1016000" cy="365760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6A88CBE-4A56-49EF-8364-AD8BFE39141B}" type="slidenum">
              <a:rPr kumimoji="0" lang="el-GR" sz="1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l-GR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3" name="Ορθογώνιο: Στρογγύλεμα γωνιών 2">
            <a:extLst>
              <a:ext uri="{FF2B5EF4-FFF2-40B4-BE49-F238E27FC236}">
                <a16:creationId xmlns:a16="http://schemas.microsoft.com/office/drawing/2014/main" id="{84096C49-30D2-42C5-A69A-84451404E084}"/>
              </a:ext>
            </a:extLst>
          </p:cNvPr>
          <p:cNvSpPr/>
          <p:nvPr/>
        </p:nvSpPr>
        <p:spPr>
          <a:xfrm>
            <a:off x="6220771" y="1965616"/>
            <a:ext cx="662273" cy="2623251"/>
          </a:xfrm>
          <a:prstGeom prst="roundRect">
            <a:avLst/>
          </a:prstGeom>
          <a:noFill/>
          <a:ln w="571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4099CBB-F689-4371-AD58-6CC8070CD9B5}"/>
              </a:ext>
            </a:extLst>
          </p:cNvPr>
          <p:cNvSpPr txBox="1"/>
          <p:nvPr/>
        </p:nvSpPr>
        <p:spPr>
          <a:xfrm>
            <a:off x="9032066" y="5871778"/>
            <a:ext cx="1304339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l-GR" sz="2000" b="1" dirty="0">
                <a:solidFill>
                  <a:srgbClr val="0F6FC6">
                    <a:lumMod val="75000"/>
                  </a:srgbClr>
                </a:solidFill>
                <a:latin typeface="Trebuchet MS"/>
              </a:rPr>
              <a:t>Είσοδοι</a:t>
            </a:r>
            <a:endParaRPr kumimoji="0" lang="el-GR" sz="2000" b="1" i="0" u="none" strike="noStrike" kern="1200" cap="none" spc="0" normalizeH="0" baseline="0" noProof="0" dirty="0">
              <a:ln>
                <a:noFill/>
              </a:ln>
              <a:solidFill>
                <a:srgbClr val="0F6FC6">
                  <a:lumMod val="75000"/>
                </a:srgbClr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cxnSp>
        <p:nvCxnSpPr>
          <p:cNvPr id="12" name="Ευθύγραμμο βέλος σύνδεσης 11">
            <a:extLst>
              <a:ext uri="{FF2B5EF4-FFF2-40B4-BE49-F238E27FC236}">
                <a16:creationId xmlns:a16="http://schemas.microsoft.com/office/drawing/2014/main" id="{E1CCF096-1CD6-40ED-ABB3-C2F9ED59D6E1}"/>
              </a:ext>
            </a:extLst>
          </p:cNvPr>
          <p:cNvCxnSpPr>
            <a:cxnSpLocks/>
            <a:stCxn id="50" idx="3"/>
            <a:endCxn id="3" idx="1"/>
          </p:cNvCxnSpPr>
          <p:nvPr/>
        </p:nvCxnSpPr>
        <p:spPr>
          <a:xfrm>
            <a:off x="1749181" y="2477214"/>
            <a:ext cx="4471590" cy="800028"/>
          </a:xfrm>
          <a:prstGeom prst="straightConnector1">
            <a:avLst/>
          </a:prstGeom>
          <a:ln w="5715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6" name="Ευθύγραμμο βέλος σύνδεσης 15">
            <a:extLst>
              <a:ext uri="{FF2B5EF4-FFF2-40B4-BE49-F238E27FC236}">
                <a16:creationId xmlns:a16="http://schemas.microsoft.com/office/drawing/2014/main" id="{8D4BAC26-1836-4D40-A29A-335F6D964012}"/>
              </a:ext>
            </a:extLst>
          </p:cNvPr>
          <p:cNvCxnSpPr>
            <a:cxnSpLocks/>
          </p:cNvCxnSpPr>
          <p:nvPr/>
        </p:nvCxnSpPr>
        <p:spPr>
          <a:xfrm flipV="1">
            <a:off x="7486398" y="5263623"/>
            <a:ext cx="264736" cy="659121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DE3EED7-1452-4E65-A2FC-65F634B109CB}"/>
              </a:ext>
            </a:extLst>
          </p:cNvPr>
          <p:cNvSpPr txBox="1"/>
          <p:nvPr/>
        </p:nvSpPr>
        <p:spPr>
          <a:xfrm>
            <a:off x="10271967" y="5541399"/>
            <a:ext cx="1840302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el-GR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F6FC6">
                    <a:lumMod val="75000"/>
                  </a:srgbClr>
                </a:solidFill>
                <a:effectLst/>
                <a:uLnTx/>
                <a:uFillTx/>
                <a:latin typeface="Trebuchet MS"/>
              </a:defRPr>
            </a:lvl1pPr>
          </a:lstStyle>
          <a:p>
            <a:r>
              <a:rPr lang="el-GR" dirty="0"/>
              <a:t>Έλεγχος/</a:t>
            </a:r>
            <a:br>
              <a:rPr lang="en-US" dirty="0"/>
            </a:br>
            <a:r>
              <a:rPr lang="el-GR" dirty="0"/>
              <a:t>Βαθμονόμηση </a:t>
            </a:r>
            <a:r>
              <a:rPr lang="en-US" dirty="0"/>
              <a:t>probe</a:t>
            </a:r>
            <a:endParaRPr lang="el-GR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9F66CF0-410B-47C7-95F9-B3D77602BAEB}"/>
              </a:ext>
            </a:extLst>
          </p:cNvPr>
          <p:cNvSpPr txBox="1"/>
          <p:nvPr/>
        </p:nvSpPr>
        <p:spPr>
          <a:xfrm>
            <a:off x="5940731" y="5869094"/>
            <a:ext cx="3091335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el-GR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F6FC6">
                    <a:lumMod val="75000"/>
                  </a:srgbClr>
                </a:solidFill>
                <a:effectLst/>
                <a:uLnTx/>
                <a:uFillTx/>
                <a:latin typeface="Trebuchet MS"/>
              </a:defRPr>
            </a:lvl1pPr>
          </a:lstStyle>
          <a:p>
            <a:r>
              <a:rPr lang="el-GR" dirty="0"/>
              <a:t>Ρύθμιση κλίμακας τάσης</a:t>
            </a:r>
            <a:r>
              <a:rPr lang="en-US" dirty="0"/>
              <a:t> </a:t>
            </a:r>
            <a:endParaRPr lang="el-GR" dirty="0"/>
          </a:p>
          <a:p>
            <a:r>
              <a:rPr lang="en-US" dirty="0"/>
              <a:t>(</a:t>
            </a:r>
            <a:r>
              <a:rPr lang="el-GR" dirty="0"/>
              <a:t>κατακόρυφου άξονα)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37CDC36-E63D-4499-AD55-74A4C28EF9E5}"/>
              </a:ext>
            </a:extLst>
          </p:cNvPr>
          <p:cNvSpPr txBox="1"/>
          <p:nvPr/>
        </p:nvSpPr>
        <p:spPr>
          <a:xfrm>
            <a:off x="3895162" y="5718133"/>
            <a:ext cx="1700108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el-GR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F6FC6">
                    <a:lumMod val="75000"/>
                  </a:srgbClr>
                </a:solidFill>
                <a:effectLst/>
                <a:uLnTx/>
                <a:uFillTx/>
                <a:latin typeface="Trebuchet MS"/>
              </a:defRPr>
            </a:lvl1pPr>
          </a:lstStyle>
          <a:p>
            <a:r>
              <a:rPr lang="el-GR" dirty="0"/>
              <a:t>Κατακόρυφη μετακίνηση σήματος</a:t>
            </a:r>
          </a:p>
        </p:txBody>
      </p:sp>
      <p:cxnSp>
        <p:nvCxnSpPr>
          <p:cNvPr id="41" name="Ευθύγραμμο βέλος σύνδεσης 40">
            <a:extLst>
              <a:ext uri="{FF2B5EF4-FFF2-40B4-BE49-F238E27FC236}">
                <a16:creationId xmlns:a16="http://schemas.microsoft.com/office/drawing/2014/main" id="{546667E3-03D6-43EB-9F81-9DD9CAABBEE1}"/>
              </a:ext>
            </a:extLst>
          </p:cNvPr>
          <p:cNvCxnSpPr>
            <a:cxnSpLocks/>
            <a:stCxn id="57" idx="0"/>
          </p:cNvCxnSpPr>
          <p:nvPr/>
        </p:nvCxnSpPr>
        <p:spPr>
          <a:xfrm flipV="1">
            <a:off x="2893975" y="3732369"/>
            <a:ext cx="4383373" cy="1985764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D7A67C3D-3077-4C98-A75B-D3E9D19746A7}"/>
              </a:ext>
            </a:extLst>
          </p:cNvPr>
          <p:cNvSpPr txBox="1"/>
          <p:nvPr/>
        </p:nvSpPr>
        <p:spPr>
          <a:xfrm>
            <a:off x="6960897" y="675415"/>
            <a:ext cx="4116692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el-GR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F6FC6">
                    <a:lumMod val="75000"/>
                  </a:srgbClr>
                </a:solidFill>
                <a:effectLst/>
                <a:uLnTx/>
                <a:uFillTx/>
                <a:latin typeface="Trebuchet MS"/>
              </a:defRPr>
            </a:lvl1pPr>
          </a:lstStyle>
          <a:p>
            <a:r>
              <a:rPr lang="el-GR" dirty="0"/>
              <a:t>Οριζόντια μετακίνηση σήματος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8B7B575-5CC2-4994-8FAA-AB8BAA3897FB}"/>
              </a:ext>
            </a:extLst>
          </p:cNvPr>
          <p:cNvSpPr txBox="1"/>
          <p:nvPr/>
        </p:nvSpPr>
        <p:spPr>
          <a:xfrm>
            <a:off x="3310445" y="579236"/>
            <a:ext cx="3900805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el-GR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F6FC6">
                    <a:lumMod val="75000"/>
                  </a:srgbClr>
                </a:solidFill>
                <a:effectLst/>
                <a:uLnTx/>
                <a:uFillTx/>
                <a:latin typeface="Trebuchet MS"/>
              </a:defRPr>
            </a:lvl1pPr>
          </a:lstStyle>
          <a:p>
            <a:r>
              <a:rPr lang="el-GR" dirty="0"/>
              <a:t>Ρύθμιση κλίμακας χρόνου</a:t>
            </a:r>
            <a:r>
              <a:rPr lang="en-US" dirty="0"/>
              <a:t> </a:t>
            </a:r>
            <a:endParaRPr lang="el-GR" dirty="0"/>
          </a:p>
          <a:p>
            <a:r>
              <a:rPr lang="en-US" dirty="0"/>
              <a:t>(</a:t>
            </a:r>
            <a:r>
              <a:rPr lang="el-GR" dirty="0"/>
              <a:t>οριζοντίου άξονα)</a:t>
            </a:r>
          </a:p>
        </p:txBody>
      </p:sp>
      <p:cxnSp>
        <p:nvCxnSpPr>
          <p:cNvPr id="51" name="Ευθύγραμμο βέλος σύνδεσης 50">
            <a:extLst>
              <a:ext uri="{FF2B5EF4-FFF2-40B4-BE49-F238E27FC236}">
                <a16:creationId xmlns:a16="http://schemas.microsoft.com/office/drawing/2014/main" id="{73DFE1F7-96C2-45CA-B8A9-6880663895A5}"/>
              </a:ext>
            </a:extLst>
          </p:cNvPr>
          <p:cNvCxnSpPr>
            <a:cxnSpLocks/>
            <a:stCxn id="49" idx="2"/>
            <a:endCxn id="48" idx="1"/>
          </p:cNvCxnSpPr>
          <p:nvPr/>
        </p:nvCxnSpPr>
        <p:spPr>
          <a:xfrm>
            <a:off x="5260848" y="1287122"/>
            <a:ext cx="1755925" cy="561532"/>
          </a:xfrm>
          <a:prstGeom prst="straightConnector1">
            <a:avLst/>
          </a:prstGeom>
          <a:ln w="57150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DCABABBF-3144-4927-A293-42DE91F727F3}"/>
              </a:ext>
            </a:extLst>
          </p:cNvPr>
          <p:cNvSpPr txBox="1"/>
          <p:nvPr/>
        </p:nvSpPr>
        <p:spPr>
          <a:xfrm>
            <a:off x="1958787" y="5718133"/>
            <a:ext cx="1870375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el-GR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F6FC6">
                    <a:lumMod val="75000"/>
                  </a:srgbClr>
                </a:solidFill>
                <a:effectLst/>
                <a:uLnTx/>
                <a:uFillTx/>
                <a:latin typeface="Trebuchet MS"/>
              </a:defRPr>
            </a:lvl1pPr>
          </a:lstStyle>
          <a:p>
            <a:r>
              <a:rPr lang="el-GR" dirty="0"/>
              <a:t>Επιλογή καναλιού και ρυθμίσεων</a:t>
            </a:r>
          </a:p>
        </p:txBody>
      </p:sp>
      <p:cxnSp>
        <p:nvCxnSpPr>
          <p:cNvPr id="58" name="Ευθύγραμμο βέλος σύνδεσης 57">
            <a:extLst>
              <a:ext uri="{FF2B5EF4-FFF2-40B4-BE49-F238E27FC236}">
                <a16:creationId xmlns:a16="http://schemas.microsoft.com/office/drawing/2014/main" id="{662BC5F7-1776-4DF2-A7B3-775D00CF52DA}"/>
              </a:ext>
            </a:extLst>
          </p:cNvPr>
          <p:cNvCxnSpPr>
            <a:cxnSpLocks/>
            <a:stCxn id="40" idx="0"/>
          </p:cNvCxnSpPr>
          <p:nvPr/>
        </p:nvCxnSpPr>
        <p:spPr>
          <a:xfrm flipV="1">
            <a:off x="4745216" y="4226365"/>
            <a:ext cx="2423335" cy="1491768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40B31B95-626F-4DBE-95B9-858E4897DAA2}"/>
              </a:ext>
            </a:extLst>
          </p:cNvPr>
          <p:cNvSpPr txBox="1"/>
          <p:nvPr/>
        </p:nvSpPr>
        <p:spPr>
          <a:xfrm>
            <a:off x="10276423" y="3367696"/>
            <a:ext cx="1905329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el-GR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F6FC6">
                    <a:lumMod val="75000"/>
                  </a:srgbClr>
                </a:solidFill>
                <a:effectLst/>
                <a:uLnTx/>
                <a:uFillTx/>
                <a:latin typeface="Trebuchet MS"/>
              </a:defRPr>
            </a:lvl1pPr>
          </a:lstStyle>
          <a:p>
            <a:r>
              <a:rPr lang="el-GR" dirty="0"/>
              <a:t>Επιλογές συγχρονισμού</a:t>
            </a:r>
            <a:endParaRPr lang="en-US" dirty="0"/>
          </a:p>
          <a:p>
            <a:r>
              <a:rPr lang="en-US" dirty="0"/>
              <a:t>(trigger)</a:t>
            </a:r>
            <a:endParaRPr lang="el-GR" dirty="0"/>
          </a:p>
        </p:txBody>
      </p:sp>
      <p:cxnSp>
        <p:nvCxnSpPr>
          <p:cNvPr id="47" name="Ευθύγραμμο βέλος σύνδεσης 46">
            <a:extLst>
              <a:ext uri="{FF2B5EF4-FFF2-40B4-BE49-F238E27FC236}">
                <a16:creationId xmlns:a16="http://schemas.microsoft.com/office/drawing/2014/main" id="{37B16BCF-530B-4B6A-947C-E2DAAD7925A8}"/>
              </a:ext>
            </a:extLst>
          </p:cNvPr>
          <p:cNvCxnSpPr>
            <a:cxnSpLocks/>
          </p:cNvCxnSpPr>
          <p:nvPr/>
        </p:nvCxnSpPr>
        <p:spPr>
          <a:xfrm flipH="1" flipV="1">
            <a:off x="10118792" y="4931723"/>
            <a:ext cx="1122362" cy="683161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8" name="Ορθογώνιο: Στρογγύλεμα γωνιών 47">
            <a:extLst>
              <a:ext uri="{FF2B5EF4-FFF2-40B4-BE49-F238E27FC236}">
                <a16:creationId xmlns:a16="http://schemas.microsoft.com/office/drawing/2014/main" id="{90334B5B-6375-4272-88FE-E1B5DE1A3882}"/>
              </a:ext>
            </a:extLst>
          </p:cNvPr>
          <p:cNvSpPr/>
          <p:nvPr/>
        </p:nvSpPr>
        <p:spPr>
          <a:xfrm>
            <a:off x="7016773" y="1494711"/>
            <a:ext cx="1742119" cy="707886"/>
          </a:xfrm>
          <a:prstGeom prst="roundRect">
            <a:avLst/>
          </a:prstGeom>
          <a:noFill/>
          <a:ln w="5715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36B6679-A02B-4909-B946-9B004B1A6DAC}"/>
              </a:ext>
            </a:extLst>
          </p:cNvPr>
          <p:cNvSpPr txBox="1"/>
          <p:nvPr/>
        </p:nvSpPr>
        <p:spPr>
          <a:xfrm>
            <a:off x="30789" y="2123271"/>
            <a:ext cx="1718392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l-GR" sz="2000" b="1" dirty="0">
                <a:solidFill>
                  <a:srgbClr val="0F6FC6">
                    <a:lumMod val="75000"/>
                  </a:srgbClr>
                </a:solidFill>
                <a:latin typeface="Trebuchet MS"/>
              </a:rPr>
              <a:t>Πλήκτρα επιλογών</a:t>
            </a:r>
            <a:endParaRPr kumimoji="0" lang="el-GR" sz="2000" b="1" i="0" u="none" strike="noStrike" kern="1200" cap="none" spc="0" normalizeH="0" baseline="0" noProof="0" dirty="0">
              <a:ln>
                <a:noFill/>
              </a:ln>
              <a:solidFill>
                <a:srgbClr val="0F6FC6">
                  <a:lumMod val="75000"/>
                </a:srgbClr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cxnSp>
        <p:nvCxnSpPr>
          <p:cNvPr id="46" name="Ευθύγραμμο βέλος σύνδεσης 45">
            <a:extLst>
              <a:ext uri="{FF2B5EF4-FFF2-40B4-BE49-F238E27FC236}">
                <a16:creationId xmlns:a16="http://schemas.microsoft.com/office/drawing/2014/main" id="{770CA23E-3C30-4A04-BDEF-5C0D38A54357}"/>
              </a:ext>
            </a:extLst>
          </p:cNvPr>
          <p:cNvCxnSpPr>
            <a:cxnSpLocks/>
            <a:stCxn id="45" idx="2"/>
          </p:cNvCxnSpPr>
          <p:nvPr/>
        </p:nvCxnSpPr>
        <p:spPr>
          <a:xfrm flipH="1">
            <a:off x="8573183" y="1075525"/>
            <a:ext cx="446060" cy="645786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4" name="Ευθύγραμμο βέλος σύνδεσης 63">
            <a:extLst>
              <a:ext uri="{FF2B5EF4-FFF2-40B4-BE49-F238E27FC236}">
                <a16:creationId xmlns:a16="http://schemas.microsoft.com/office/drawing/2014/main" id="{728C9CC3-674F-4411-BF8B-A6B5B0A13595}"/>
              </a:ext>
            </a:extLst>
          </p:cNvPr>
          <p:cNvCxnSpPr>
            <a:cxnSpLocks/>
            <a:stCxn id="11" idx="0"/>
          </p:cNvCxnSpPr>
          <p:nvPr/>
        </p:nvCxnSpPr>
        <p:spPr>
          <a:xfrm flipH="1" flipV="1">
            <a:off x="8335000" y="5025005"/>
            <a:ext cx="1349236" cy="846773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A9C88BBA-CEBB-4BA8-8DD6-7E9B0EE6C2E3}"/>
              </a:ext>
            </a:extLst>
          </p:cNvPr>
          <p:cNvSpPr txBox="1"/>
          <p:nvPr/>
        </p:nvSpPr>
        <p:spPr>
          <a:xfrm>
            <a:off x="10185596" y="1062530"/>
            <a:ext cx="1926673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el-GR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F6FC6">
                    <a:lumMod val="75000"/>
                  </a:srgbClr>
                </a:solidFill>
                <a:effectLst/>
                <a:uLnTx/>
                <a:uFillTx/>
                <a:latin typeface="Trebuchet MS"/>
              </a:defRPr>
            </a:lvl1pPr>
          </a:lstStyle>
          <a:p>
            <a:r>
              <a:rPr lang="el-GR" dirty="0"/>
              <a:t>Πλήκτρα παύσης</a:t>
            </a:r>
          </a:p>
        </p:txBody>
      </p:sp>
      <p:cxnSp>
        <p:nvCxnSpPr>
          <p:cNvPr id="74" name="Ευθύγραμμο βέλος σύνδεσης 73">
            <a:extLst>
              <a:ext uri="{FF2B5EF4-FFF2-40B4-BE49-F238E27FC236}">
                <a16:creationId xmlns:a16="http://schemas.microsoft.com/office/drawing/2014/main" id="{72714274-D8B6-4A49-B27C-871FBF628989}"/>
              </a:ext>
            </a:extLst>
          </p:cNvPr>
          <p:cNvCxnSpPr>
            <a:cxnSpLocks/>
          </p:cNvCxnSpPr>
          <p:nvPr/>
        </p:nvCxnSpPr>
        <p:spPr>
          <a:xfrm flipH="1">
            <a:off x="9913204" y="1354922"/>
            <a:ext cx="662449" cy="322905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9C617D8D-A307-40AA-83C1-2A97F8662396}"/>
              </a:ext>
            </a:extLst>
          </p:cNvPr>
          <p:cNvSpPr txBox="1"/>
          <p:nvPr/>
        </p:nvSpPr>
        <p:spPr>
          <a:xfrm>
            <a:off x="10232208" y="1758428"/>
            <a:ext cx="1959792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el-GR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F6FC6">
                    <a:lumMod val="75000"/>
                  </a:srgbClr>
                </a:solidFill>
                <a:effectLst/>
                <a:uLnTx/>
                <a:uFillTx/>
                <a:latin typeface="Trebuchet MS"/>
              </a:defRPr>
            </a:lvl1pPr>
          </a:lstStyle>
          <a:p>
            <a:r>
              <a:rPr lang="el-GR" dirty="0"/>
              <a:t>Μετρήσεις</a:t>
            </a:r>
          </a:p>
        </p:txBody>
      </p:sp>
      <p:cxnSp>
        <p:nvCxnSpPr>
          <p:cNvPr id="77" name="Ευθύγραμμο βέλος σύνδεσης 76">
            <a:extLst>
              <a:ext uri="{FF2B5EF4-FFF2-40B4-BE49-F238E27FC236}">
                <a16:creationId xmlns:a16="http://schemas.microsoft.com/office/drawing/2014/main" id="{C925F7BA-6AE8-49F4-B742-3E5B71A90A11}"/>
              </a:ext>
            </a:extLst>
          </p:cNvPr>
          <p:cNvCxnSpPr>
            <a:cxnSpLocks/>
          </p:cNvCxnSpPr>
          <p:nvPr/>
        </p:nvCxnSpPr>
        <p:spPr>
          <a:xfrm flipH="1">
            <a:off x="7944928" y="1974688"/>
            <a:ext cx="2551385" cy="391014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FA785E29-1178-4B20-AE17-97724BD59CA2}"/>
              </a:ext>
            </a:extLst>
          </p:cNvPr>
          <p:cNvSpPr txBox="1"/>
          <p:nvPr/>
        </p:nvSpPr>
        <p:spPr>
          <a:xfrm>
            <a:off x="10221960" y="2342797"/>
            <a:ext cx="1959792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el-GR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F6FC6">
                    <a:lumMod val="75000"/>
                  </a:srgbClr>
                </a:solidFill>
                <a:effectLst/>
                <a:uLnTx/>
                <a:uFillTx/>
                <a:latin typeface="Trebuchet MS"/>
              </a:defRPr>
            </a:lvl1pPr>
          </a:lstStyle>
          <a:p>
            <a:r>
              <a:rPr lang="el-GR" dirty="0"/>
              <a:t>Αυτόματη ρύθμιση</a:t>
            </a:r>
          </a:p>
        </p:txBody>
      </p:sp>
      <p:cxnSp>
        <p:nvCxnSpPr>
          <p:cNvPr id="80" name="Ευθύγραμμο βέλος σύνδεσης 79">
            <a:extLst>
              <a:ext uri="{FF2B5EF4-FFF2-40B4-BE49-F238E27FC236}">
                <a16:creationId xmlns:a16="http://schemas.microsoft.com/office/drawing/2014/main" id="{D92BD9AD-999A-48D0-8969-4935C9BBED3C}"/>
              </a:ext>
            </a:extLst>
          </p:cNvPr>
          <p:cNvCxnSpPr>
            <a:cxnSpLocks/>
          </p:cNvCxnSpPr>
          <p:nvPr/>
        </p:nvCxnSpPr>
        <p:spPr>
          <a:xfrm flipH="1" flipV="1">
            <a:off x="9414751" y="2471742"/>
            <a:ext cx="1228710" cy="20725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3" name="Ευθύγραμμο βέλος σύνδεσης 82">
            <a:extLst>
              <a:ext uri="{FF2B5EF4-FFF2-40B4-BE49-F238E27FC236}">
                <a16:creationId xmlns:a16="http://schemas.microsoft.com/office/drawing/2014/main" id="{5F3F0C22-95E7-4513-B069-6D4CB4930826}"/>
              </a:ext>
            </a:extLst>
          </p:cNvPr>
          <p:cNvCxnSpPr>
            <a:cxnSpLocks/>
          </p:cNvCxnSpPr>
          <p:nvPr/>
        </p:nvCxnSpPr>
        <p:spPr>
          <a:xfrm flipH="1" flipV="1">
            <a:off x="10118792" y="4081543"/>
            <a:ext cx="561181" cy="132437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FDD8D9CF-DD9A-493F-A91D-2EB8868D4D0C}"/>
              </a:ext>
            </a:extLst>
          </p:cNvPr>
          <p:cNvSpPr txBox="1"/>
          <p:nvPr/>
        </p:nvSpPr>
        <p:spPr>
          <a:xfrm>
            <a:off x="30789" y="5838997"/>
            <a:ext cx="1963982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l-GR" sz="2000" b="1" dirty="0">
                <a:solidFill>
                  <a:srgbClr val="0F6FC6">
                    <a:lumMod val="75000"/>
                  </a:srgbClr>
                </a:solidFill>
                <a:latin typeface="Trebuchet MS"/>
              </a:rPr>
              <a:t>Πλήκτρο ενεργοποίησης</a:t>
            </a:r>
            <a:endParaRPr kumimoji="0" lang="el-GR" sz="2000" b="1" i="0" u="none" strike="noStrike" kern="1200" cap="none" spc="0" normalizeH="0" baseline="0" noProof="0" dirty="0">
              <a:ln>
                <a:noFill/>
              </a:ln>
              <a:solidFill>
                <a:srgbClr val="0F6FC6">
                  <a:lumMod val="75000"/>
                </a:srgbClr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cxnSp>
        <p:nvCxnSpPr>
          <p:cNvPr id="100" name="Ευθύγραμμο βέλος σύνδεσης 99">
            <a:extLst>
              <a:ext uri="{FF2B5EF4-FFF2-40B4-BE49-F238E27FC236}">
                <a16:creationId xmlns:a16="http://schemas.microsoft.com/office/drawing/2014/main" id="{D757F6CF-FAF2-477D-8EAB-8429646C0DCE}"/>
              </a:ext>
            </a:extLst>
          </p:cNvPr>
          <p:cNvCxnSpPr>
            <a:cxnSpLocks/>
          </p:cNvCxnSpPr>
          <p:nvPr/>
        </p:nvCxnSpPr>
        <p:spPr>
          <a:xfrm flipV="1">
            <a:off x="1011402" y="5145447"/>
            <a:ext cx="1518133" cy="722732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9" name="Ευθύγραμμο βέλος σύνδεσης 38">
            <a:extLst>
              <a:ext uri="{FF2B5EF4-FFF2-40B4-BE49-F238E27FC236}">
                <a16:creationId xmlns:a16="http://schemas.microsoft.com/office/drawing/2014/main" id="{80FB2817-E6B3-40A6-81C4-F7D50EC9F8AA}"/>
              </a:ext>
            </a:extLst>
          </p:cNvPr>
          <p:cNvCxnSpPr>
            <a:cxnSpLocks/>
          </p:cNvCxnSpPr>
          <p:nvPr/>
        </p:nvCxnSpPr>
        <p:spPr>
          <a:xfrm flipH="1" flipV="1">
            <a:off x="7724695" y="4992224"/>
            <a:ext cx="1349236" cy="846773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2" name="Ευθύγραμμο βέλος σύνδεσης 51">
            <a:extLst>
              <a:ext uri="{FF2B5EF4-FFF2-40B4-BE49-F238E27FC236}">
                <a16:creationId xmlns:a16="http://schemas.microsoft.com/office/drawing/2014/main" id="{EF3DF01D-86BC-4C29-AB0B-89FC6A8DED3A}"/>
              </a:ext>
            </a:extLst>
          </p:cNvPr>
          <p:cNvCxnSpPr>
            <a:cxnSpLocks/>
          </p:cNvCxnSpPr>
          <p:nvPr/>
        </p:nvCxnSpPr>
        <p:spPr>
          <a:xfrm flipH="1">
            <a:off x="9291636" y="1219015"/>
            <a:ext cx="993552" cy="423397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13789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Εικόνα 5">
            <a:extLst>
              <a:ext uri="{FF2B5EF4-FFF2-40B4-BE49-F238E27FC236}">
                <a16:creationId xmlns:a16="http://schemas.microsoft.com/office/drawing/2014/main" id="{15F818B7-8B4D-4322-A2E6-9227B172DA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552200" y="1354959"/>
            <a:ext cx="5695950" cy="4267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223" y="499185"/>
            <a:ext cx="6580328" cy="468657"/>
          </a:xfrm>
        </p:spPr>
        <p:txBody>
          <a:bodyPr>
            <a:normAutofit fontScale="90000"/>
          </a:bodyPr>
          <a:lstStyle/>
          <a:p>
            <a:r>
              <a:rPr lang="el-GR" sz="3600" b="1" dirty="0">
                <a:ln w="0">
                  <a:solidFill>
                    <a:srgbClr val="04617B">
                      <a:lumMod val="50000"/>
                    </a:srgbClr>
                  </a:solidFill>
                </a:ln>
                <a:solidFill>
                  <a:srgbClr val="0F6FC6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Calibri"/>
              </a:rPr>
              <a:t>Οθόνη παλμογράφου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744380" y="2272"/>
            <a:ext cx="1016000" cy="365760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6A88CBE-4A56-49EF-8364-AD8BFE39141B}" type="slidenum">
              <a:rPr kumimoji="0" lang="el-GR" sz="1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l-GR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37CDC36-E63D-4499-AD55-74A4C28EF9E5}"/>
              </a:ext>
            </a:extLst>
          </p:cNvPr>
          <p:cNvSpPr txBox="1"/>
          <p:nvPr/>
        </p:nvSpPr>
        <p:spPr>
          <a:xfrm>
            <a:off x="6687981" y="6025910"/>
            <a:ext cx="3723057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el-GR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F6FC6">
                    <a:lumMod val="75000"/>
                  </a:srgbClr>
                </a:solidFill>
                <a:effectLst/>
                <a:uLnTx/>
                <a:uFillTx/>
                <a:latin typeface="Trebuchet MS"/>
              </a:defRPr>
            </a:lvl1pPr>
          </a:lstStyle>
          <a:p>
            <a:r>
              <a:rPr lang="el-GR" dirty="0"/>
              <a:t>Χρόνος</a:t>
            </a:r>
            <a:r>
              <a:rPr lang="en-US" dirty="0"/>
              <a:t> </a:t>
            </a:r>
            <a:r>
              <a:rPr lang="el-GR" dirty="0"/>
              <a:t>ανά υποδιαίρεση της οθόνης </a:t>
            </a:r>
            <a:r>
              <a:rPr lang="en-US" dirty="0"/>
              <a:t>(time/div)</a:t>
            </a:r>
            <a:r>
              <a:rPr lang="el-GR" dirty="0"/>
              <a:t> [</a:t>
            </a:r>
            <a:r>
              <a:rPr lang="en-US" dirty="0"/>
              <a:t>us = </a:t>
            </a:r>
            <a:r>
              <a:rPr lang="el-GR" dirty="0"/>
              <a:t>μ</a:t>
            </a:r>
            <a:r>
              <a:rPr lang="en-US" dirty="0"/>
              <a:t>s]</a:t>
            </a:r>
            <a:endParaRPr lang="el-GR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8B7B575-5CC2-4994-8FAA-AB8BAA3897FB}"/>
              </a:ext>
            </a:extLst>
          </p:cNvPr>
          <p:cNvSpPr txBox="1"/>
          <p:nvPr/>
        </p:nvSpPr>
        <p:spPr>
          <a:xfrm>
            <a:off x="3926620" y="800961"/>
            <a:ext cx="3900805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el-GR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F6FC6">
                    <a:lumMod val="75000"/>
                  </a:srgbClr>
                </a:solidFill>
                <a:effectLst/>
                <a:uLnTx/>
                <a:uFillTx/>
                <a:latin typeface="Trebuchet MS"/>
              </a:defRPr>
            </a:lvl1pPr>
          </a:lstStyle>
          <a:p>
            <a:r>
              <a:rPr lang="el-GR" dirty="0"/>
              <a:t>Χρόνος αναφοράς</a:t>
            </a:r>
          </a:p>
        </p:txBody>
      </p:sp>
      <p:cxnSp>
        <p:nvCxnSpPr>
          <p:cNvPr id="58" name="Ευθύγραμμο βέλος σύνδεσης 57">
            <a:extLst>
              <a:ext uri="{FF2B5EF4-FFF2-40B4-BE49-F238E27FC236}">
                <a16:creationId xmlns:a16="http://schemas.microsoft.com/office/drawing/2014/main" id="{662BC5F7-1776-4DF2-A7B3-775D00CF52DA}"/>
              </a:ext>
            </a:extLst>
          </p:cNvPr>
          <p:cNvCxnSpPr>
            <a:cxnSpLocks/>
          </p:cNvCxnSpPr>
          <p:nvPr/>
        </p:nvCxnSpPr>
        <p:spPr>
          <a:xfrm flipH="1" flipV="1">
            <a:off x="6280030" y="5718133"/>
            <a:ext cx="559518" cy="43254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A36B6679-A02B-4909-B946-9B004B1A6DAC}"/>
              </a:ext>
            </a:extLst>
          </p:cNvPr>
          <p:cNvSpPr txBox="1"/>
          <p:nvPr/>
        </p:nvSpPr>
        <p:spPr>
          <a:xfrm>
            <a:off x="70664" y="3344884"/>
            <a:ext cx="1718392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l-GR" sz="2000" b="1" dirty="0">
                <a:solidFill>
                  <a:srgbClr val="0F6FC6">
                    <a:lumMod val="75000"/>
                  </a:srgbClr>
                </a:solidFill>
                <a:latin typeface="Trebuchet MS"/>
              </a:rPr>
              <a:t>Επίπεδο</a:t>
            </a:r>
            <a:r>
              <a:rPr lang="en-US" sz="2000" b="1" dirty="0">
                <a:solidFill>
                  <a:srgbClr val="0F6FC6">
                    <a:lumMod val="75000"/>
                  </a:srgbClr>
                </a:solidFill>
                <a:latin typeface="Trebuchet MS"/>
              </a:rPr>
              <a:t> </a:t>
            </a:r>
            <a:r>
              <a:rPr lang="el-GR" sz="2000" b="1" dirty="0">
                <a:solidFill>
                  <a:srgbClr val="0F6FC6">
                    <a:lumMod val="75000"/>
                  </a:srgbClr>
                </a:solidFill>
                <a:latin typeface="Trebuchet MS"/>
              </a:rPr>
              <a:t>τάσης αναφοράς</a:t>
            </a:r>
            <a:endParaRPr kumimoji="0" lang="el-GR" sz="2000" b="1" i="0" u="none" strike="noStrike" kern="1200" cap="none" spc="0" normalizeH="0" baseline="0" noProof="0" dirty="0">
              <a:ln>
                <a:noFill/>
              </a:ln>
              <a:solidFill>
                <a:srgbClr val="0F6FC6">
                  <a:lumMod val="75000"/>
                </a:srgbClr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FDD8D9CF-DD9A-493F-A91D-2EB8868D4D0C}"/>
              </a:ext>
            </a:extLst>
          </p:cNvPr>
          <p:cNvSpPr txBox="1"/>
          <p:nvPr/>
        </p:nvSpPr>
        <p:spPr>
          <a:xfrm>
            <a:off x="103951" y="6048993"/>
            <a:ext cx="3117853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l-GR" sz="2000" b="1" dirty="0">
                <a:solidFill>
                  <a:srgbClr val="0F6FC6">
                    <a:lumMod val="75000"/>
                  </a:srgbClr>
                </a:solidFill>
                <a:latin typeface="Trebuchet MS"/>
              </a:rPr>
              <a:t>Τάση ανά υποδιαίρεση</a:t>
            </a:r>
            <a:r>
              <a:rPr lang="en-US" sz="2000" b="1" dirty="0">
                <a:solidFill>
                  <a:srgbClr val="0F6FC6">
                    <a:lumMod val="75000"/>
                  </a:srgbClr>
                </a:solidFill>
                <a:latin typeface="Trebuchet MS"/>
              </a:rPr>
              <a:t> </a:t>
            </a:r>
            <a:r>
              <a:rPr lang="el-GR" sz="2000" b="1" dirty="0">
                <a:solidFill>
                  <a:srgbClr val="0F6FC6">
                    <a:lumMod val="75000"/>
                  </a:srgbClr>
                </a:solidFill>
                <a:latin typeface="Trebuchet MS"/>
              </a:rPr>
              <a:t>της οθόνης (</a:t>
            </a:r>
            <a:r>
              <a:rPr lang="en-US" sz="2000" b="1" dirty="0">
                <a:solidFill>
                  <a:srgbClr val="0F6FC6">
                    <a:lumMod val="75000"/>
                  </a:srgbClr>
                </a:solidFill>
                <a:latin typeface="Trebuchet MS"/>
              </a:rPr>
              <a:t>volt/div)</a:t>
            </a:r>
            <a:endParaRPr kumimoji="0" lang="el-GR" sz="2000" b="1" i="0" u="none" strike="noStrike" kern="1200" cap="none" spc="0" normalizeH="0" baseline="0" noProof="0" dirty="0">
              <a:ln>
                <a:noFill/>
              </a:ln>
              <a:solidFill>
                <a:srgbClr val="0F6FC6">
                  <a:lumMod val="75000"/>
                </a:srgbClr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cxnSp>
        <p:nvCxnSpPr>
          <p:cNvPr id="100" name="Ευθύγραμμο βέλος σύνδεσης 99">
            <a:extLst>
              <a:ext uri="{FF2B5EF4-FFF2-40B4-BE49-F238E27FC236}">
                <a16:creationId xmlns:a16="http://schemas.microsoft.com/office/drawing/2014/main" id="{D757F6CF-FAF2-477D-8EAB-8429646C0DCE}"/>
              </a:ext>
            </a:extLst>
          </p:cNvPr>
          <p:cNvCxnSpPr>
            <a:cxnSpLocks/>
          </p:cNvCxnSpPr>
          <p:nvPr/>
        </p:nvCxnSpPr>
        <p:spPr>
          <a:xfrm flipV="1">
            <a:off x="1492858" y="5622159"/>
            <a:ext cx="1728946" cy="492871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7" name="Ευθύγραμμο βέλος σύνδεσης 36">
            <a:extLst>
              <a:ext uri="{FF2B5EF4-FFF2-40B4-BE49-F238E27FC236}">
                <a16:creationId xmlns:a16="http://schemas.microsoft.com/office/drawing/2014/main" id="{CB012622-543F-4335-AA7E-D8A1924DBEAC}"/>
              </a:ext>
            </a:extLst>
          </p:cNvPr>
          <p:cNvCxnSpPr>
            <a:cxnSpLocks/>
            <a:stCxn id="50" idx="3"/>
          </p:cNvCxnSpPr>
          <p:nvPr/>
        </p:nvCxnSpPr>
        <p:spPr>
          <a:xfrm>
            <a:off x="1789056" y="3852716"/>
            <a:ext cx="763144" cy="750663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270CAEAE-3F5B-4DB1-BC76-A32ACF15253A}"/>
              </a:ext>
            </a:extLst>
          </p:cNvPr>
          <p:cNvSpPr txBox="1"/>
          <p:nvPr/>
        </p:nvSpPr>
        <p:spPr>
          <a:xfrm>
            <a:off x="8486035" y="1082363"/>
            <a:ext cx="3542063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el-GR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F6FC6">
                    <a:lumMod val="75000"/>
                  </a:srgbClr>
                </a:solidFill>
                <a:effectLst/>
                <a:uLnTx/>
                <a:uFillTx/>
                <a:latin typeface="Trebuchet MS"/>
              </a:defRPr>
            </a:lvl1pPr>
          </a:lstStyle>
          <a:p>
            <a:r>
              <a:rPr lang="en-US" i="1" u="sng" dirty="0"/>
              <a:t>Coupling:</a:t>
            </a:r>
            <a:endParaRPr lang="el-GR" i="1" u="sng" dirty="0"/>
          </a:p>
          <a:p>
            <a:r>
              <a:rPr lang="el-GR" dirty="0"/>
              <a:t>Επιλογή εμφάνισης μόνο </a:t>
            </a:r>
            <a:r>
              <a:rPr lang="en-US" dirty="0"/>
              <a:t>AC (AC), </a:t>
            </a:r>
            <a:r>
              <a:rPr lang="el-GR" dirty="0"/>
              <a:t>επιπέδου αναφοράς (</a:t>
            </a:r>
            <a:r>
              <a:rPr lang="en-US" dirty="0"/>
              <a:t>GND) </a:t>
            </a:r>
            <a:r>
              <a:rPr lang="el-GR" dirty="0"/>
              <a:t>ή </a:t>
            </a:r>
            <a:r>
              <a:rPr lang="en-US" dirty="0"/>
              <a:t>AC+DC (DC)</a:t>
            </a:r>
            <a:endParaRPr lang="el-GR" dirty="0"/>
          </a:p>
        </p:txBody>
      </p:sp>
      <p:cxnSp>
        <p:nvCxnSpPr>
          <p:cNvPr id="43" name="Ευθύγραμμο βέλος σύνδεσης 42">
            <a:extLst>
              <a:ext uri="{FF2B5EF4-FFF2-40B4-BE49-F238E27FC236}">
                <a16:creationId xmlns:a16="http://schemas.microsoft.com/office/drawing/2014/main" id="{08994FFE-00B1-4E3F-A37A-B20F05B2514D}"/>
              </a:ext>
            </a:extLst>
          </p:cNvPr>
          <p:cNvCxnSpPr>
            <a:cxnSpLocks/>
            <a:stCxn id="49" idx="2"/>
          </p:cNvCxnSpPr>
          <p:nvPr/>
        </p:nvCxnSpPr>
        <p:spPr>
          <a:xfrm flipH="1">
            <a:off x="5555411" y="1201071"/>
            <a:ext cx="321612" cy="532838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2" name="Ευθύγραμμο βέλος σύνδεσης 51">
            <a:extLst>
              <a:ext uri="{FF2B5EF4-FFF2-40B4-BE49-F238E27FC236}">
                <a16:creationId xmlns:a16="http://schemas.microsoft.com/office/drawing/2014/main" id="{F919AEF6-C2B7-41C6-AD30-F8E2632302DA}"/>
              </a:ext>
            </a:extLst>
          </p:cNvPr>
          <p:cNvCxnSpPr>
            <a:cxnSpLocks/>
          </p:cNvCxnSpPr>
          <p:nvPr/>
        </p:nvCxnSpPr>
        <p:spPr>
          <a:xfrm flipH="1">
            <a:off x="8248150" y="2230990"/>
            <a:ext cx="614299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99FE43F0-2A70-4511-96A2-53BB90120442}"/>
              </a:ext>
            </a:extLst>
          </p:cNvPr>
          <p:cNvSpPr txBox="1"/>
          <p:nvPr/>
        </p:nvSpPr>
        <p:spPr>
          <a:xfrm>
            <a:off x="8179142" y="3488559"/>
            <a:ext cx="4009986" cy="224676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el-GR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F6FC6">
                    <a:lumMod val="75000"/>
                  </a:srgbClr>
                </a:solidFill>
                <a:effectLst/>
                <a:uLnTx/>
                <a:uFillTx/>
                <a:latin typeface="Trebuchet MS"/>
              </a:defRPr>
            </a:lvl1pPr>
          </a:lstStyle>
          <a:p>
            <a:r>
              <a:rPr lang="en-US" i="1" u="sng" dirty="0"/>
              <a:t>Probe:</a:t>
            </a:r>
            <a:endParaRPr lang="el-GR" i="1" u="sng" dirty="0"/>
          </a:p>
          <a:p>
            <a:r>
              <a:rPr lang="el-GR" dirty="0"/>
              <a:t>Πολλαπλασιασμός των μετρήσεων με αυτόν τον συντελεστή (1</a:t>
            </a:r>
            <a:r>
              <a:rPr lang="en-US" dirty="0"/>
              <a:t>x</a:t>
            </a:r>
            <a:r>
              <a:rPr lang="el-GR" dirty="0"/>
              <a:t>, 10</a:t>
            </a:r>
            <a:r>
              <a:rPr lang="en-US" dirty="0"/>
              <a:t>x</a:t>
            </a:r>
            <a:r>
              <a:rPr lang="el-GR" dirty="0"/>
              <a:t>, </a:t>
            </a:r>
            <a:r>
              <a:rPr lang="en-US" dirty="0"/>
              <a:t>100x, </a:t>
            </a:r>
            <a:r>
              <a:rPr lang="el-GR" dirty="0"/>
              <a:t>…)</a:t>
            </a:r>
            <a:endParaRPr lang="en-US" dirty="0"/>
          </a:p>
          <a:p>
            <a:r>
              <a:rPr lang="el-GR" i="1" u="sng" dirty="0"/>
              <a:t>Η ένδειξη πρέπει να είναι ίδια με αυτήν που τίθεται στο </a:t>
            </a:r>
            <a:r>
              <a:rPr lang="en-US" i="1" u="sng" dirty="0"/>
              <a:t>probe</a:t>
            </a:r>
            <a:r>
              <a:rPr lang="el-GR" i="1" u="sng" dirty="0"/>
              <a:t>!</a:t>
            </a:r>
          </a:p>
        </p:txBody>
      </p:sp>
      <p:cxnSp>
        <p:nvCxnSpPr>
          <p:cNvPr id="17" name="Ευθύγραμμο βέλος σύνδεσης 16">
            <a:extLst>
              <a:ext uri="{FF2B5EF4-FFF2-40B4-BE49-F238E27FC236}">
                <a16:creationId xmlns:a16="http://schemas.microsoft.com/office/drawing/2014/main" id="{71A6C6DC-7869-4EF7-BFDE-85C6E0502F09}"/>
              </a:ext>
            </a:extLst>
          </p:cNvPr>
          <p:cNvCxnSpPr>
            <a:cxnSpLocks/>
          </p:cNvCxnSpPr>
          <p:nvPr/>
        </p:nvCxnSpPr>
        <p:spPr>
          <a:xfrm flipH="1">
            <a:off x="8248150" y="2809834"/>
            <a:ext cx="614299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D207DFE-0CF1-427E-BEE1-3C925D4F3E69}"/>
              </a:ext>
            </a:extLst>
          </p:cNvPr>
          <p:cNvSpPr txBox="1"/>
          <p:nvPr/>
        </p:nvSpPr>
        <p:spPr>
          <a:xfrm>
            <a:off x="8950000" y="2609498"/>
            <a:ext cx="2537277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l-GR" sz="2000" b="1" dirty="0">
                <a:solidFill>
                  <a:srgbClr val="0F6FC6">
                    <a:lumMod val="75000"/>
                  </a:srgbClr>
                </a:solidFill>
                <a:latin typeface="Trebuchet MS"/>
              </a:rPr>
              <a:t>Προσθήκη φίλτρου</a:t>
            </a:r>
            <a:endParaRPr kumimoji="0" lang="el-GR" sz="2000" b="1" i="0" u="none" strike="noStrike" kern="1200" cap="none" spc="0" normalizeH="0" baseline="0" noProof="0" dirty="0">
              <a:ln>
                <a:noFill/>
              </a:ln>
              <a:solidFill>
                <a:srgbClr val="0F6FC6">
                  <a:lumMod val="75000"/>
                </a:srgbClr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cxnSp>
        <p:nvCxnSpPr>
          <p:cNvPr id="19" name="Ευθύγραμμο βέλος σύνδεσης 18">
            <a:extLst>
              <a:ext uri="{FF2B5EF4-FFF2-40B4-BE49-F238E27FC236}">
                <a16:creationId xmlns:a16="http://schemas.microsoft.com/office/drawing/2014/main" id="{5A3C4A82-EE03-4B02-B6F7-E1EBA38FD4F5}"/>
              </a:ext>
            </a:extLst>
          </p:cNvPr>
          <p:cNvCxnSpPr>
            <a:cxnSpLocks/>
          </p:cNvCxnSpPr>
          <p:nvPr/>
        </p:nvCxnSpPr>
        <p:spPr>
          <a:xfrm flipH="1">
            <a:off x="8261895" y="3683912"/>
            <a:ext cx="614299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82497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Εικόνα 18">
            <a:extLst>
              <a:ext uri="{FF2B5EF4-FFF2-40B4-BE49-F238E27FC236}">
                <a16:creationId xmlns:a16="http://schemas.microsoft.com/office/drawing/2014/main" id="{8FE4AE88-3094-4662-978A-61221AC7F4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34025" y="1024634"/>
            <a:ext cx="5323950" cy="398851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362" y="478543"/>
            <a:ext cx="6580328" cy="468657"/>
          </a:xfrm>
        </p:spPr>
        <p:txBody>
          <a:bodyPr>
            <a:normAutofit fontScale="90000"/>
          </a:bodyPr>
          <a:lstStyle/>
          <a:p>
            <a:r>
              <a:rPr lang="el-GR" sz="3600" b="1" dirty="0">
                <a:ln w="0">
                  <a:solidFill>
                    <a:srgbClr val="04617B">
                      <a:lumMod val="50000"/>
                    </a:srgbClr>
                  </a:solidFill>
                </a:ln>
                <a:solidFill>
                  <a:srgbClr val="0F6FC6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Calibri"/>
              </a:rPr>
              <a:t>Μέτρηση σήματος στον παλμογράφο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6A88CBE-4A56-49EF-8364-AD8BFE39141B}" type="slidenum">
              <a:rPr kumimoji="0" lang="el-GR" sz="1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l-GR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cxnSp>
        <p:nvCxnSpPr>
          <p:cNvPr id="14" name="Ευθεία γραμμή σύνδεσης 13">
            <a:extLst>
              <a:ext uri="{FF2B5EF4-FFF2-40B4-BE49-F238E27FC236}">
                <a16:creationId xmlns:a16="http://schemas.microsoft.com/office/drawing/2014/main" id="{7E81DA1F-B0BA-403E-B9C9-FB3AC1EB4B1D}"/>
              </a:ext>
            </a:extLst>
          </p:cNvPr>
          <p:cNvCxnSpPr>
            <a:cxnSpLocks/>
          </p:cNvCxnSpPr>
          <p:nvPr/>
        </p:nvCxnSpPr>
        <p:spPr>
          <a:xfrm>
            <a:off x="2639683" y="2018065"/>
            <a:ext cx="1992404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8" name="Ευθεία γραμμή σύνδεσης 37">
            <a:extLst>
              <a:ext uri="{FF2B5EF4-FFF2-40B4-BE49-F238E27FC236}">
                <a16:creationId xmlns:a16="http://schemas.microsoft.com/office/drawing/2014/main" id="{4260A3E1-36C0-4871-A1F7-D6334344E94F}"/>
              </a:ext>
            </a:extLst>
          </p:cNvPr>
          <p:cNvCxnSpPr>
            <a:cxnSpLocks/>
          </p:cNvCxnSpPr>
          <p:nvPr/>
        </p:nvCxnSpPr>
        <p:spPr>
          <a:xfrm>
            <a:off x="2633544" y="4062697"/>
            <a:ext cx="1998543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7" name="Ευθεία γραμμή σύνδεσης 16">
            <a:extLst>
              <a:ext uri="{FF2B5EF4-FFF2-40B4-BE49-F238E27FC236}">
                <a16:creationId xmlns:a16="http://schemas.microsoft.com/office/drawing/2014/main" id="{AC00C40D-4019-453B-A023-F367907A62D2}"/>
              </a:ext>
            </a:extLst>
          </p:cNvPr>
          <p:cNvCxnSpPr>
            <a:cxnSpLocks/>
          </p:cNvCxnSpPr>
          <p:nvPr/>
        </p:nvCxnSpPr>
        <p:spPr>
          <a:xfrm>
            <a:off x="6142129" y="1940161"/>
            <a:ext cx="0" cy="1991323"/>
          </a:xfrm>
          <a:prstGeom prst="line">
            <a:avLst/>
          </a:prstGeom>
          <a:ln>
            <a:solidFill>
              <a:srgbClr val="00B0F0"/>
            </a:solidFill>
            <a:prstDash val="sysDash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8" name="Ευθεία γραμμή σύνδεσης 47">
            <a:extLst>
              <a:ext uri="{FF2B5EF4-FFF2-40B4-BE49-F238E27FC236}">
                <a16:creationId xmlns:a16="http://schemas.microsoft.com/office/drawing/2014/main" id="{1C86A1E9-8AFE-4AA8-9326-8FCD4B2D94CE}"/>
              </a:ext>
            </a:extLst>
          </p:cNvPr>
          <p:cNvCxnSpPr>
            <a:cxnSpLocks/>
          </p:cNvCxnSpPr>
          <p:nvPr/>
        </p:nvCxnSpPr>
        <p:spPr>
          <a:xfrm>
            <a:off x="6976149" y="1940161"/>
            <a:ext cx="5048" cy="1991323"/>
          </a:xfrm>
          <a:prstGeom prst="line">
            <a:avLst/>
          </a:prstGeom>
          <a:ln>
            <a:solidFill>
              <a:srgbClr val="00B0F0"/>
            </a:solidFill>
            <a:prstDash val="sysDash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3" name="Αριστερό άγκιστρο 52">
            <a:extLst>
              <a:ext uri="{FF2B5EF4-FFF2-40B4-BE49-F238E27FC236}">
                <a16:creationId xmlns:a16="http://schemas.microsoft.com/office/drawing/2014/main" id="{F2C41200-A1F4-41F1-8D3C-17492CDDBF8C}"/>
              </a:ext>
            </a:extLst>
          </p:cNvPr>
          <p:cNvSpPr/>
          <p:nvPr/>
        </p:nvSpPr>
        <p:spPr>
          <a:xfrm>
            <a:off x="1891910" y="2018065"/>
            <a:ext cx="773382" cy="2044632"/>
          </a:xfrm>
          <a:prstGeom prst="leftBrace">
            <a:avLst>
              <a:gd name="adj1" fmla="val 8333"/>
              <a:gd name="adj2" fmla="val 50201"/>
            </a:avLst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54" name="Αριστερό άγκιστρο 53">
            <a:extLst>
              <a:ext uri="{FF2B5EF4-FFF2-40B4-BE49-F238E27FC236}">
                <a16:creationId xmlns:a16="http://schemas.microsoft.com/office/drawing/2014/main" id="{B4F3AB02-6D70-482B-9AA9-BF8AE7FD966C}"/>
              </a:ext>
            </a:extLst>
          </p:cNvPr>
          <p:cNvSpPr/>
          <p:nvPr/>
        </p:nvSpPr>
        <p:spPr>
          <a:xfrm rot="5400000" flipH="1">
            <a:off x="6333230" y="3794030"/>
            <a:ext cx="442674" cy="840592"/>
          </a:xfrm>
          <a:prstGeom prst="leftBrace">
            <a:avLst/>
          </a:prstGeom>
          <a:ln>
            <a:solidFill>
              <a:srgbClr val="00B0F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AF6DC10-BBD5-4D05-A068-3486E0FEA69E}"/>
              </a:ext>
            </a:extLst>
          </p:cNvPr>
          <p:cNvSpPr txBox="1"/>
          <p:nvPr/>
        </p:nvSpPr>
        <p:spPr>
          <a:xfrm>
            <a:off x="8823680" y="5244281"/>
            <a:ext cx="3194734" cy="1464231"/>
          </a:xfrm>
          <a:prstGeom prst="roundRect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l-GR" sz="2000" b="1" i="1" dirty="0">
                <a:solidFill>
                  <a:srgbClr val="002060"/>
                </a:solidFill>
                <a:latin typeface="Calibri"/>
              </a:rPr>
              <a:t>Μέτρηση περιόδου Τ</a:t>
            </a:r>
            <a:endParaRPr lang="en-US" sz="2000" b="1" i="1" dirty="0">
              <a:solidFill>
                <a:srgbClr val="002060"/>
              </a:solidFill>
              <a:latin typeface="Calibri"/>
            </a:endParaRPr>
          </a:p>
          <a:p>
            <a:pPr marR="0" lvl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i="1" dirty="0">
                <a:solidFill>
                  <a:srgbClr val="002060"/>
                </a:solidFill>
                <a:latin typeface="Calibri"/>
              </a:rPr>
              <a:t>2</a:t>
            </a:r>
            <a:r>
              <a:rPr lang="el-GR" sz="2000" i="1" dirty="0">
                <a:solidFill>
                  <a:srgbClr val="002060"/>
                </a:solidFill>
                <a:latin typeface="Calibri"/>
              </a:rPr>
              <a:t> </a:t>
            </a:r>
            <a:r>
              <a:rPr lang="en-US" sz="2000" i="1" dirty="0">
                <a:solidFill>
                  <a:srgbClr val="002060"/>
                </a:solidFill>
                <a:latin typeface="Calibri"/>
              </a:rPr>
              <a:t>Divisions</a:t>
            </a:r>
          </a:p>
          <a:p>
            <a:pPr marR="0" lvl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i="1" dirty="0">
                <a:solidFill>
                  <a:srgbClr val="002060"/>
                </a:solidFill>
                <a:latin typeface="Calibri"/>
              </a:rPr>
              <a:t>TIME: 500 </a:t>
            </a:r>
            <a:r>
              <a:rPr lang="el-GR" sz="2000" i="1" dirty="0">
                <a:solidFill>
                  <a:srgbClr val="002060"/>
                </a:solidFill>
                <a:latin typeface="Calibri"/>
              </a:rPr>
              <a:t>μ</a:t>
            </a:r>
            <a:r>
              <a:rPr lang="en-US" sz="2000" i="1" dirty="0">
                <a:solidFill>
                  <a:srgbClr val="002060"/>
                </a:solidFill>
                <a:latin typeface="Calibri"/>
              </a:rPr>
              <a:t>s/div  </a:t>
            </a:r>
            <a:r>
              <a:rPr lang="en-US" sz="2000" i="1" dirty="0">
                <a:solidFill>
                  <a:srgbClr val="FF0000"/>
                </a:solidFill>
                <a:latin typeface="Calibri"/>
              </a:rPr>
              <a:t>[us = </a:t>
            </a:r>
            <a:r>
              <a:rPr lang="el-GR" sz="2000" i="1" dirty="0">
                <a:solidFill>
                  <a:srgbClr val="FF0000"/>
                </a:solidFill>
                <a:latin typeface="Calibri"/>
              </a:rPr>
              <a:t>μ</a:t>
            </a:r>
            <a:r>
              <a:rPr lang="en-US" sz="2000" i="1" dirty="0">
                <a:solidFill>
                  <a:srgbClr val="FF0000"/>
                </a:solidFill>
                <a:latin typeface="Calibri"/>
              </a:rPr>
              <a:t>s]</a:t>
            </a:r>
          </a:p>
          <a:p>
            <a:pPr lvl="0">
              <a:defRPr/>
            </a:pPr>
            <a:r>
              <a:rPr lang="el-GR" sz="2000" i="1" dirty="0">
                <a:solidFill>
                  <a:srgbClr val="002060"/>
                </a:solidFill>
                <a:latin typeface="Calibri"/>
              </a:rPr>
              <a:t>Άρα:</a:t>
            </a:r>
            <a:r>
              <a:rPr lang="en-US" sz="2000" i="1" dirty="0">
                <a:solidFill>
                  <a:srgbClr val="002060"/>
                </a:solidFill>
                <a:latin typeface="Calibri"/>
              </a:rPr>
              <a:t> </a:t>
            </a:r>
            <a:r>
              <a:rPr lang="el-GR" sz="2000" i="1" dirty="0">
                <a:solidFill>
                  <a:srgbClr val="002060"/>
                </a:solidFill>
                <a:latin typeface="Calibri"/>
              </a:rPr>
              <a:t>Τ = 2</a:t>
            </a:r>
            <a:r>
              <a:rPr lang="en-US" sz="2000" i="1" dirty="0">
                <a:solidFill>
                  <a:srgbClr val="002060"/>
                </a:solidFill>
                <a:latin typeface="Calibri"/>
              </a:rPr>
              <a:t> </a:t>
            </a:r>
            <a:r>
              <a:rPr lang="el-GR" sz="2000" i="1" dirty="0">
                <a:solidFill>
                  <a:srgbClr val="002060"/>
                </a:solidFill>
                <a:latin typeface="Calibri"/>
              </a:rPr>
              <a:t>×</a:t>
            </a:r>
            <a:r>
              <a:rPr lang="en-US" sz="2000" i="1" dirty="0">
                <a:solidFill>
                  <a:srgbClr val="002060"/>
                </a:solidFill>
                <a:latin typeface="Calibri"/>
              </a:rPr>
              <a:t> </a:t>
            </a:r>
            <a:r>
              <a:rPr lang="el-GR" sz="2000" i="1" dirty="0">
                <a:solidFill>
                  <a:srgbClr val="002060"/>
                </a:solidFill>
                <a:latin typeface="Calibri"/>
              </a:rPr>
              <a:t>0.5 </a:t>
            </a:r>
            <a:r>
              <a:rPr lang="en-US" sz="2000" i="1" dirty="0" err="1">
                <a:solidFill>
                  <a:srgbClr val="002060"/>
                </a:solidFill>
                <a:latin typeface="Calibri"/>
              </a:rPr>
              <a:t>ms</a:t>
            </a:r>
            <a:r>
              <a:rPr lang="en-US" sz="2000" i="1" dirty="0">
                <a:solidFill>
                  <a:srgbClr val="002060"/>
                </a:solidFill>
                <a:latin typeface="Calibri"/>
              </a:rPr>
              <a:t> </a:t>
            </a:r>
            <a:r>
              <a:rPr lang="el-GR" sz="2000" i="1" dirty="0">
                <a:solidFill>
                  <a:srgbClr val="002060"/>
                </a:solidFill>
                <a:latin typeface="Calibri"/>
              </a:rPr>
              <a:t>= 1</a:t>
            </a:r>
            <a:r>
              <a:rPr lang="en-US" sz="2000" i="1" dirty="0">
                <a:solidFill>
                  <a:srgbClr val="002060"/>
                </a:solidFill>
                <a:latin typeface="Calibri"/>
              </a:rPr>
              <a:t> </a:t>
            </a:r>
            <a:r>
              <a:rPr lang="en-US" sz="2000" i="1" dirty="0" err="1">
                <a:solidFill>
                  <a:srgbClr val="002060"/>
                </a:solidFill>
                <a:latin typeface="Calibri"/>
              </a:rPr>
              <a:t>ms</a:t>
            </a:r>
            <a:endParaRPr lang="el-GR" sz="2000" i="1" dirty="0">
              <a:solidFill>
                <a:srgbClr val="002060"/>
              </a:solidFill>
              <a:latin typeface="Calibri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5A5B1AB-4E8B-4596-8F8D-6468954B8B7C}"/>
              </a:ext>
            </a:extLst>
          </p:cNvPr>
          <p:cNvSpPr txBox="1"/>
          <p:nvPr/>
        </p:nvSpPr>
        <p:spPr>
          <a:xfrm>
            <a:off x="596770" y="5304787"/>
            <a:ext cx="3644423" cy="1464231"/>
          </a:xfrm>
          <a:prstGeom prst="round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l-GR" sz="2000" b="1" i="1" dirty="0">
                <a:solidFill>
                  <a:srgbClr val="FF0000"/>
                </a:solidFill>
                <a:latin typeface="Calibri"/>
              </a:rPr>
              <a:t>Μέτρηση </a:t>
            </a:r>
            <a:r>
              <a:rPr lang="en-US" sz="2000" b="1" i="1" dirty="0" err="1">
                <a:solidFill>
                  <a:srgbClr val="FF0000"/>
                </a:solidFill>
                <a:latin typeface="Calibri"/>
              </a:rPr>
              <a:t>V</a:t>
            </a:r>
            <a:r>
              <a:rPr lang="en-US" sz="2000" b="1" i="1" baseline="-25000" dirty="0" err="1">
                <a:solidFill>
                  <a:srgbClr val="FF0000"/>
                </a:solidFill>
                <a:latin typeface="Calibri"/>
              </a:rPr>
              <a:t>pp</a:t>
            </a:r>
            <a:r>
              <a:rPr lang="en-US" sz="2000" b="1" i="1" baseline="-25000" dirty="0">
                <a:solidFill>
                  <a:srgbClr val="FF0000"/>
                </a:solidFill>
                <a:latin typeface="Calibri"/>
              </a:rPr>
              <a:t> </a:t>
            </a:r>
            <a:r>
              <a:rPr lang="en-US" sz="2000" b="1" i="1" dirty="0">
                <a:solidFill>
                  <a:srgbClr val="FF0000"/>
                </a:solidFill>
                <a:latin typeface="Calibri"/>
              </a:rPr>
              <a:t>(V peak-to-peak</a:t>
            </a:r>
            <a:r>
              <a:rPr lang="en-US" sz="2000" i="1" dirty="0">
                <a:solidFill>
                  <a:srgbClr val="FF0000"/>
                </a:solidFill>
                <a:latin typeface="Calibri"/>
              </a:rPr>
              <a:t>)</a:t>
            </a:r>
          </a:p>
          <a:p>
            <a:pPr marR="0" lvl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l-GR" sz="2000" i="1" dirty="0">
                <a:solidFill>
                  <a:srgbClr val="FF0000"/>
                </a:solidFill>
                <a:latin typeface="Calibri"/>
              </a:rPr>
              <a:t>5 </a:t>
            </a:r>
            <a:r>
              <a:rPr lang="en-US" sz="2000" i="1" dirty="0">
                <a:solidFill>
                  <a:srgbClr val="FF0000"/>
                </a:solidFill>
                <a:latin typeface="Calibri"/>
              </a:rPr>
              <a:t>Divisions</a:t>
            </a:r>
          </a:p>
          <a:p>
            <a:pPr marR="0" lvl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i="1" dirty="0">
                <a:solidFill>
                  <a:srgbClr val="FF0000"/>
                </a:solidFill>
                <a:latin typeface="Calibri"/>
              </a:rPr>
              <a:t>CH1: </a:t>
            </a:r>
            <a:r>
              <a:rPr lang="el-GR" sz="2000" i="1" dirty="0">
                <a:solidFill>
                  <a:srgbClr val="FF0000"/>
                </a:solidFill>
                <a:latin typeface="Calibri"/>
              </a:rPr>
              <a:t>500</a:t>
            </a:r>
            <a:r>
              <a:rPr lang="en-US" sz="2000" i="1" dirty="0">
                <a:solidFill>
                  <a:srgbClr val="FF0000"/>
                </a:solidFill>
                <a:latin typeface="Calibri"/>
              </a:rPr>
              <a:t> mV</a:t>
            </a:r>
            <a:r>
              <a:rPr lang="el-GR" sz="2000" i="1" dirty="0">
                <a:solidFill>
                  <a:srgbClr val="FF0000"/>
                </a:solidFill>
                <a:latin typeface="Calibri"/>
              </a:rPr>
              <a:t>/</a:t>
            </a:r>
            <a:r>
              <a:rPr lang="en-US" sz="2000" i="1" dirty="0">
                <a:solidFill>
                  <a:srgbClr val="FF0000"/>
                </a:solidFill>
                <a:latin typeface="Calibri"/>
              </a:rPr>
              <a:t>div</a:t>
            </a:r>
          </a:p>
          <a:p>
            <a:pPr marR="0" lvl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l-GR" sz="2000" i="1" dirty="0">
                <a:solidFill>
                  <a:srgbClr val="FF0000"/>
                </a:solidFill>
                <a:latin typeface="Calibri"/>
              </a:rPr>
              <a:t>Άρα:</a:t>
            </a:r>
            <a:r>
              <a:rPr lang="en-US" sz="2000" i="1" dirty="0">
                <a:solidFill>
                  <a:srgbClr val="FF0000"/>
                </a:solidFill>
                <a:latin typeface="Calibri"/>
              </a:rPr>
              <a:t> </a:t>
            </a:r>
            <a:r>
              <a:rPr lang="en-US" sz="2000" i="1" dirty="0" err="1">
                <a:solidFill>
                  <a:srgbClr val="FF0000"/>
                </a:solidFill>
                <a:latin typeface="Calibri"/>
              </a:rPr>
              <a:t>V</a:t>
            </a:r>
            <a:r>
              <a:rPr lang="en-US" sz="2000" i="1" baseline="-25000" dirty="0" err="1">
                <a:solidFill>
                  <a:srgbClr val="FF0000"/>
                </a:solidFill>
                <a:latin typeface="Calibri"/>
              </a:rPr>
              <a:t>pp</a:t>
            </a:r>
            <a:r>
              <a:rPr lang="el-GR" sz="2000" i="1" dirty="0">
                <a:solidFill>
                  <a:srgbClr val="FF0000"/>
                </a:solidFill>
                <a:latin typeface="Calibri"/>
              </a:rPr>
              <a:t> = 5</a:t>
            </a:r>
            <a:r>
              <a:rPr lang="en-US" sz="2000" i="1" dirty="0">
                <a:solidFill>
                  <a:srgbClr val="FF0000"/>
                </a:solidFill>
                <a:latin typeface="Calibri"/>
              </a:rPr>
              <a:t> </a:t>
            </a:r>
            <a:r>
              <a:rPr lang="el-GR" sz="2000" i="1" dirty="0">
                <a:solidFill>
                  <a:srgbClr val="FF0000"/>
                </a:solidFill>
                <a:latin typeface="Calibri"/>
              </a:rPr>
              <a:t>×</a:t>
            </a:r>
            <a:r>
              <a:rPr lang="en-US" sz="2000" i="1" dirty="0">
                <a:solidFill>
                  <a:srgbClr val="FF0000"/>
                </a:solidFill>
                <a:latin typeface="Calibri"/>
              </a:rPr>
              <a:t> 0.5</a:t>
            </a:r>
            <a:r>
              <a:rPr lang="el-GR" sz="2000" i="1" dirty="0">
                <a:solidFill>
                  <a:srgbClr val="FF0000"/>
                </a:solidFill>
                <a:latin typeface="Calibri"/>
              </a:rPr>
              <a:t> </a:t>
            </a:r>
            <a:r>
              <a:rPr lang="en-US" sz="2000" i="1" dirty="0">
                <a:solidFill>
                  <a:srgbClr val="FF0000"/>
                </a:solidFill>
                <a:latin typeface="Calibri"/>
              </a:rPr>
              <a:t>V </a:t>
            </a:r>
            <a:r>
              <a:rPr lang="el-GR" sz="2000" i="1" dirty="0">
                <a:solidFill>
                  <a:srgbClr val="FF0000"/>
                </a:solidFill>
                <a:latin typeface="Calibri"/>
              </a:rPr>
              <a:t>= </a:t>
            </a:r>
            <a:r>
              <a:rPr lang="en-US" sz="2000" i="1" dirty="0">
                <a:solidFill>
                  <a:srgbClr val="FF0000"/>
                </a:solidFill>
                <a:latin typeface="Calibri"/>
              </a:rPr>
              <a:t>2.5 V</a:t>
            </a:r>
            <a:endParaRPr lang="el-GR" sz="2000" i="1" dirty="0">
              <a:solidFill>
                <a:srgbClr val="FF0000"/>
              </a:solidFill>
              <a:latin typeface="Calibri"/>
            </a:endParaRPr>
          </a:p>
        </p:txBody>
      </p:sp>
      <p:cxnSp>
        <p:nvCxnSpPr>
          <p:cNvPr id="23" name="Ευθύγραμμο βέλος σύνδεσης 22">
            <a:extLst>
              <a:ext uri="{FF2B5EF4-FFF2-40B4-BE49-F238E27FC236}">
                <a16:creationId xmlns:a16="http://schemas.microsoft.com/office/drawing/2014/main" id="{B3BB00BF-A030-4412-8B5C-F5FB59089623}"/>
              </a:ext>
            </a:extLst>
          </p:cNvPr>
          <p:cNvCxnSpPr>
            <a:cxnSpLocks/>
            <a:stCxn id="53" idx="1"/>
          </p:cNvCxnSpPr>
          <p:nvPr/>
        </p:nvCxnSpPr>
        <p:spPr>
          <a:xfrm>
            <a:off x="1891910" y="3044491"/>
            <a:ext cx="0" cy="223980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FDD01755-D719-4B76-BA35-C5135DF19FCA}"/>
              </a:ext>
            </a:extLst>
          </p:cNvPr>
          <p:cNvSpPr txBox="1"/>
          <p:nvPr/>
        </p:nvSpPr>
        <p:spPr>
          <a:xfrm>
            <a:off x="6253184" y="4769427"/>
            <a:ext cx="1235934" cy="216000"/>
          </a:xfrm>
          <a:prstGeom prst="roundRect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l-GR" sz="2000" i="1" dirty="0">
              <a:solidFill>
                <a:srgbClr val="FF0000"/>
              </a:solidFill>
              <a:latin typeface="Calibri"/>
            </a:endParaRPr>
          </a:p>
        </p:txBody>
      </p:sp>
      <p:cxnSp>
        <p:nvCxnSpPr>
          <p:cNvPr id="25" name="Ευθύγραμμο βέλος σύνδεσης 24">
            <a:extLst>
              <a:ext uri="{FF2B5EF4-FFF2-40B4-BE49-F238E27FC236}">
                <a16:creationId xmlns:a16="http://schemas.microsoft.com/office/drawing/2014/main" id="{3A2BBCEC-7CF7-4BE7-9549-8A31630A4C15}"/>
              </a:ext>
            </a:extLst>
          </p:cNvPr>
          <p:cNvCxnSpPr>
            <a:cxnSpLocks/>
            <a:stCxn id="54" idx="1"/>
            <a:endCxn id="55" idx="0"/>
          </p:cNvCxnSpPr>
          <p:nvPr/>
        </p:nvCxnSpPr>
        <p:spPr>
          <a:xfrm>
            <a:off x="6554567" y="4435663"/>
            <a:ext cx="3866480" cy="808618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97CCEE75-87E2-464E-B3E3-A28B00FE59ED}"/>
              </a:ext>
            </a:extLst>
          </p:cNvPr>
          <p:cNvSpPr txBox="1"/>
          <p:nvPr/>
        </p:nvSpPr>
        <p:spPr>
          <a:xfrm>
            <a:off x="3495074" y="4656090"/>
            <a:ext cx="1290145" cy="44267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l-GR" sz="2000" i="1" dirty="0">
              <a:solidFill>
                <a:srgbClr val="FF0000"/>
              </a:solidFill>
              <a:latin typeface="Calibri"/>
            </a:endParaRPr>
          </a:p>
        </p:txBody>
      </p:sp>
      <p:cxnSp>
        <p:nvCxnSpPr>
          <p:cNvPr id="29" name="Ευθύγραμμο βέλος σύνδεσης 28">
            <a:extLst>
              <a:ext uri="{FF2B5EF4-FFF2-40B4-BE49-F238E27FC236}">
                <a16:creationId xmlns:a16="http://schemas.microsoft.com/office/drawing/2014/main" id="{E3F4D5C0-E676-46E2-A030-0F0B89B818A5}"/>
              </a:ext>
            </a:extLst>
          </p:cNvPr>
          <p:cNvCxnSpPr>
            <a:cxnSpLocks/>
          </p:cNvCxnSpPr>
          <p:nvPr/>
        </p:nvCxnSpPr>
        <p:spPr>
          <a:xfrm flipH="1">
            <a:off x="2862113" y="4866396"/>
            <a:ext cx="598341" cy="41790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0" name="Ευθύγραμμο βέλος σύνδεσης 39">
            <a:extLst>
              <a:ext uri="{FF2B5EF4-FFF2-40B4-BE49-F238E27FC236}">
                <a16:creationId xmlns:a16="http://schemas.microsoft.com/office/drawing/2014/main" id="{5B519351-B119-4DEF-BAA0-410991E2F56D}"/>
              </a:ext>
            </a:extLst>
          </p:cNvPr>
          <p:cNvCxnSpPr>
            <a:cxnSpLocks/>
            <a:endCxn id="55" idx="1"/>
          </p:cNvCxnSpPr>
          <p:nvPr/>
        </p:nvCxnSpPr>
        <p:spPr>
          <a:xfrm>
            <a:off x="6855950" y="5013145"/>
            <a:ext cx="1967730" cy="963252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9095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4" grpId="0" animBg="1"/>
      <p:bldP spid="55" grpId="0" animBg="1"/>
      <p:bldP spid="59" grpId="0" animBg="1"/>
      <p:bldP spid="39" grpId="0" animBg="1"/>
      <p:bldP spid="2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Εικόνα 22">
            <a:extLst>
              <a:ext uri="{FF2B5EF4-FFF2-40B4-BE49-F238E27FC236}">
                <a16:creationId xmlns:a16="http://schemas.microsoft.com/office/drawing/2014/main" id="{2B00DD9B-C1AA-49F9-BB03-8701F3D8DD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31" b="7531"/>
          <a:stretch>
            <a:fillRect/>
          </a:stretch>
        </p:blipFill>
        <p:spPr bwMode="auto">
          <a:xfrm>
            <a:off x="1741433" y="1434607"/>
            <a:ext cx="8621562" cy="395575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223" y="499185"/>
            <a:ext cx="6580328" cy="468657"/>
          </a:xfrm>
        </p:spPr>
        <p:txBody>
          <a:bodyPr>
            <a:normAutofit fontScale="90000"/>
          </a:bodyPr>
          <a:lstStyle/>
          <a:p>
            <a:r>
              <a:rPr lang="el-GR" sz="3600" b="1" dirty="0">
                <a:ln w="0">
                  <a:solidFill>
                    <a:srgbClr val="04617B">
                      <a:lumMod val="50000"/>
                    </a:srgbClr>
                  </a:solidFill>
                </a:ln>
                <a:solidFill>
                  <a:srgbClr val="0F6FC6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Calibri"/>
              </a:rPr>
              <a:t>Γεννήτρια συχνοτήτων</a:t>
            </a:r>
          </a:p>
        </p:txBody>
      </p:sp>
      <p:cxnSp>
        <p:nvCxnSpPr>
          <p:cNvPr id="29" name="Ευθύγραμμο βέλος σύνδεσης 28">
            <a:extLst>
              <a:ext uri="{FF2B5EF4-FFF2-40B4-BE49-F238E27FC236}">
                <a16:creationId xmlns:a16="http://schemas.microsoft.com/office/drawing/2014/main" id="{E34D8521-809E-461D-B81E-514D0D8EB827}"/>
              </a:ext>
            </a:extLst>
          </p:cNvPr>
          <p:cNvCxnSpPr>
            <a:cxnSpLocks/>
            <a:stCxn id="31" idx="0"/>
          </p:cNvCxnSpPr>
          <p:nvPr/>
        </p:nvCxnSpPr>
        <p:spPr>
          <a:xfrm flipH="1" flipV="1">
            <a:off x="7319789" y="4690913"/>
            <a:ext cx="1374731" cy="1209392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99F66CF0-410B-47C7-95F9-B3D77602BAEB}"/>
              </a:ext>
            </a:extLst>
          </p:cNvPr>
          <p:cNvSpPr txBox="1"/>
          <p:nvPr/>
        </p:nvSpPr>
        <p:spPr>
          <a:xfrm>
            <a:off x="7434229" y="5900305"/>
            <a:ext cx="2520582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l-GR" sz="2000" b="1" dirty="0">
                <a:solidFill>
                  <a:srgbClr val="0F6FC6">
                    <a:lumMod val="75000"/>
                  </a:srgbClr>
                </a:solidFill>
                <a:latin typeface="Trebuchet MS"/>
              </a:rPr>
              <a:t>Ενεργοποίηση εξόδου</a:t>
            </a:r>
            <a:endParaRPr kumimoji="0" lang="el-GR" sz="2000" b="1" i="0" u="none" strike="noStrike" kern="1200" cap="none" spc="0" normalizeH="0" baseline="0" noProof="0" dirty="0">
              <a:ln>
                <a:noFill/>
              </a:ln>
              <a:solidFill>
                <a:srgbClr val="0F6FC6">
                  <a:lumMod val="75000"/>
                </a:srgbClr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37CDC36-E63D-4499-AD55-74A4C28EF9E5}"/>
              </a:ext>
            </a:extLst>
          </p:cNvPr>
          <p:cNvSpPr txBox="1"/>
          <p:nvPr/>
        </p:nvSpPr>
        <p:spPr>
          <a:xfrm>
            <a:off x="52936" y="2247703"/>
            <a:ext cx="1681266" cy="163121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2000" b="1" i="0" u="none" strike="noStrike" kern="1200" cap="none" spc="0" normalizeH="0" baseline="0" noProof="0" dirty="0">
                <a:ln>
                  <a:noFill/>
                </a:ln>
                <a:solidFill>
                  <a:srgbClr val="0F6FC6">
                    <a:lumMod val="75000"/>
                  </a:srgbClr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Επιλογή συχνότητας, τάσης,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F6FC6">
                    <a:lumMod val="75000"/>
                  </a:srgbClr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offset, duty cycle </a:t>
            </a:r>
            <a:r>
              <a:rPr kumimoji="0" lang="el-GR" sz="2000" b="1" i="0" u="none" strike="noStrike" kern="1200" cap="none" spc="0" normalizeH="0" baseline="0" noProof="0" dirty="0">
                <a:ln>
                  <a:noFill/>
                </a:ln>
                <a:solidFill>
                  <a:srgbClr val="0F6FC6">
                    <a:lumMod val="75000"/>
                  </a:srgbClr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κ.λπ.</a:t>
            </a:r>
          </a:p>
        </p:txBody>
      </p:sp>
      <p:cxnSp>
        <p:nvCxnSpPr>
          <p:cNvPr id="41" name="Ευθύγραμμο βέλος σύνδεσης 40">
            <a:extLst>
              <a:ext uri="{FF2B5EF4-FFF2-40B4-BE49-F238E27FC236}">
                <a16:creationId xmlns:a16="http://schemas.microsoft.com/office/drawing/2014/main" id="{546667E3-03D6-43EB-9F81-9DD9CAABBEE1}"/>
              </a:ext>
            </a:extLst>
          </p:cNvPr>
          <p:cNvCxnSpPr>
            <a:cxnSpLocks/>
            <a:stCxn id="60" idx="3"/>
          </p:cNvCxnSpPr>
          <p:nvPr/>
        </p:nvCxnSpPr>
        <p:spPr>
          <a:xfrm flipV="1">
            <a:off x="2257642" y="4279680"/>
            <a:ext cx="1354032" cy="1183636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6" name="Ευθύγραμμο βέλος σύνδεσης 45">
            <a:extLst>
              <a:ext uri="{FF2B5EF4-FFF2-40B4-BE49-F238E27FC236}">
                <a16:creationId xmlns:a16="http://schemas.microsoft.com/office/drawing/2014/main" id="{770CA23E-3C30-4A04-BDEF-5C0D38A54357}"/>
              </a:ext>
            </a:extLst>
          </p:cNvPr>
          <p:cNvCxnSpPr>
            <a:cxnSpLocks/>
          </p:cNvCxnSpPr>
          <p:nvPr/>
        </p:nvCxnSpPr>
        <p:spPr>
          <a:xfrm flipH="1">
            <a:off x="8270604" y="1341000"/>
            <a:ext cx="1752341" cy="971653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A8B7B575-5CC2-4994-8FAA-AB8BAA3897FB}"/>
              </a:ext>
            </a:extLst>
          </p:cNvPr>
          <p:cNvSpPr txBox="1"/>
          <p:nvPr/>
        </p:nvSpPr>
        <p:spPr>
          <a:xfrm>
            <a:off x="10096353" y="5981981"/>
            <a:ext cx="1819295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el-GR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F6FC6">
                    <a:lumMod val="75000"/>
                  </a:srgbClr>
                </a:solidFill>
                <a:effectLst/>
                <a:uLnTx/>
                <a:uFillTx/>
                <a:latin typeface="Trebuchet MS"/>
              </a:defRPr>
            </a:lvl1pPr>
          </a:lstStyle>
          <a:p>
            <a:r>
              <a:rPr lang="el-GR" dirty="0"/>
              <a:t>Έξοδος</a:t>
            </a:r>
          </a:p>
        </p:txBody>
      </p:sp>
      <p:cxnSp>
        <p:nvCxnSpPr>
          <p:cNvPr id="51" name="Ευθύγραμμο βέλος σύνδεσης 50">
            <a:extLst>
              <a:ext uri="{FF2B5EF4-FFF2-40B4-BE49-F238E27FC236}">
                <a16:creationId xmlns:a16="http://schemas.microsoft.com/office/drawing/2014/main" id="{73DFE1F7-96C2-45CA-B8A9-6880663895A5}"/>
              </a:ext>
            </a:extLst>
          </p:cNvPr>
          <p:cNvCxnSpPr>
            <a:cxnSpLocks/>
            <a:stCxn id="49" idx="0"/>
          </p:cNvCxnSpPr>
          <p:nvPr/>
        </p:nvCxnSpPr>
        <p:spPr>
          <a:xfrm flipH="1" flipV="1">
            <a:off x="8934877" y="4457187"/>
            <a:ext cx="2071124" cy="1524794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40B31B95-626F-4DBE-95B9-858E4897DAA2}"/>
              </a:ext>
            </a:extLst>
          </p:cNvPr>
          <p:cNvSpPr txBox="1"/>
          <p:nvPr/>
        </p:nvSpPr>
        <p:spPr>
          <a:xfrm>
            <a:off x="253006" y="5109373"/>
            <a:ext cx="2004636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2000" b="1" i="0" u="none" strike="noStrike" kern="1200" cap="none" spc="0" normalizeH="0" baseline="0" noProof="0" dirty="0">
                <a:ln>
                  <a:noFill/>
                </a:ln>
                <a:solidFill>
                  <a:srgbClr val="0F6FC6">
                    <a:lumMod val="75000"/>
                  </a:srgbClr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Επιλογή κυματομορφής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F2CF2BB-A000-4757-B346-CDE783C80036}"/>
              </a:ext>
            </a:extLst>
          </p:cNvPr>
          <p:cNvSpPr txBox="1"/>
          <p:nvPr/>
        </p:nvSpPr>
        <p:spPr>
          <a:xfrm>
            <a:off x="9989083" y="1067526"/>
            <a:ext cx="1926565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el-GR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F6FC6">
                    <a:lumMod val="75000"/>
                  </a:srgbClr>
                </a:solidFill>
                <a:effectLst/>
                <a:uLnTx/>
                <a:uFillTx/>
                <a:latin typeface="Trebuchet MS"/>
              </a:defRPr>
            </a:lvl1pPr>
          </a:lstStyle>
          <a:p>
            <a:r>
              <a:rPr lang="el-GR" dirty="0"/>
              <a:t>Ρύθμιση τιμών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72F890D-416A-435D-8C96-1B5D3E120F33}"/>
              </a:ext>
            </a:extLst>
          </p:cNvPr>
          <p:cNvSpPr txBox="1"/>
          <p:nvPr/>
        </p:nvSpPr>
        <p:spPr>
          <a:xfrm>
            <a:off x="2175387" y="5463316"/>
            <a:ext cx="2652516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l-GR" sz="2000" b="1" dirty="0">
                <a:solidFill>
                  <a:srgbClr val="0F6FC6">
                    <a:lumMod val="75000"/>
                  </a:srgbClr>
                </a:solidFill>
                <a:latin typeface="Trebuchet MS"/>
              </a:rPr>
              <a:t>Επιλογή (σάρωση) εύρους συχνοτήτων</a:t>
            </a:r>
            <a:endParaRPr kumimoji="0" lang="el-GR" sz="2000" b="1" i="0" u="none" strike="noStrike" kern="1200" cap="none" spc="0" normalizeH="0" baseline="0" noProof="0" dirty="0">
              <a:ln>
                <a:noFill/>
              </a:ln>
              <a:solidFill>
                <a:srgbClr val="0F6FC6">
                  <a:lumMod val="75000"/>
                </a:srgbClr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cxnSp>
        <p:nvCxnSpPr>
          <p:cNvPr id="35" name="Ευθύγραμμο βέλος σύνδεσης 34">
            <a:extLst>
              <a:ext uri="{FF2B5EF4-FFF2-40B4-BE49-F238E27FC236}">
                <a16:creationId xmlns:a16="http://schemas.microsoft.com/office/drawing/2014/main" id="{95EA873D-1264-4365-A25E-0FBC97224BC5}"/>
              </a:ext>
            </a:extLst>
          </p:cNvPr>
          <p:cNvCxnSpPr>
            <a:cxnSpLocks/>
            <a:stCxn id="34" idx="0"/>
          </p:cNvCxnSpPr>
          <p:nvPr/>
        </p:nvCxnSpPr>
        <p:spPr>
          <a:xfrm flipV="1">
            <a:off x="3501645" y="4748320"/>
            <a:ext cx="760633" cy="714996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" name="Ευθύγραμμο βέλος σύνδεσης 29">
            <a:extLst>
              <a:ext uri="{FF2B5EF4-FFF2-40B4-BE49-F238E27FC236}">
                <a16:creationId xmlns:a16="http://schemas.microsoft.com/office/drawing/2014/main" id="{5461B4FF-78DD-4DD8-9279-775854E8EF9B}"/>
              </a:ext>
            </a:extLst>
          </p:cNvPr>
          <p:cNvCxnSpPr>
            <a:cxnSpLocks/>
          </p:cNvCxnSpPr>
          <p:nvPr/>
        </p:nvCxnSpPr>
        <p:spPr>
          <a:xfrm flipH="1">
            <a:off x="9200024" y="1573426"/>
            <a:ext cx="1752341" cy="971653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8" name="Ευθύγραμμο βέλος σύνδεσης 37">
            <a:extLst>
              <a:ext uri="{FF2B5EF4-FFF2-40B4-BE49-F238E27FC236}">
                <a16:creationId xmlns:a16="http://schemas.microsoft.com/office/drawing/2014/main" id="{ED26B574-6274-4AFA-9352-ED759A6C6608}"/>
              </a:ext>
            </a:extLst>
          </p:cNvPr>
          <p:cNvCxnSpPr>
            <a:cxnSpLocks/>
            <a:stCxn id="40" idx="3"/>
          </p:cNvCxnSpPr>
          <p:nvPr/>
        </p:nvCxnSpPr>
        <p:spPr>
          <a:xfrm>
            <a:off x="1734202" y="3063311"/>
            <a:ext cx="1767443" cy="22379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D2E7E2CC-AD6C-4F05-86ED-E4FF83C5DB84}"/>
              </a:ext>
            </a:extLst>
          </p:cNvPr>
          <p:cNvSpPr txBox="1"/>
          <p:nvPr/>
        </p:nvSpPr>
        <p:spPr>
          <a:xfrm>
            <a:off x="1910011" y="6294696"/>
            <a:ext cx="5695521" cy="442674"/>
          </a:xfrm>
          <a:prstGeom prst="roundRect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l-GR" sz="2000" b="1" i="1" dirty="0">
                <a:solidFill>
                  <a:srgbClr val="002060"/>
                </a:solidFill>
                <a:latin typeface="Calibri"/>
              </a:rPr>
              <a:t>Επιλογή </a:t>
            </a:r>
            <a:r>
              <a:rPr lang="en-US" sz="2000" b="1" i="1" dirty="0">
                <a:solidFill>
                  <a:srgbClr val="002060"/>
                </a:solidFill>
                <a:latin typeface="Calibri"/>
              </a:rPr>
              <a:t>High Z: </a:t>
            </a:r>
            <a:r>
              <a:rPr lang="en-US" sz="2000" i="1" dirty="0">
                <a:solidFill>
                  <a:srgbClr val="002060"/>
                </a:solidFill>
                <a:latin typeface="Calibri"/>
              </a:rPr>
              <a:t>Utility → Output Setup → High Z</a:t>
            </a:r>
            <a:endParaRPr lang="el-GR" sz="2000" i="1" dirty="0">
              <a:solidFill>
                <a:srgbClr val="002060"/>
              </a:solidFill>
              <a:latin typeface="Calibri"/>
            </a:endParaRPr>
          </a:p>
        </p:txBody>
      </p:sp>
      <p:cxnSp>
        <p:nvCxnSpPr>
          <p:cNvPr id="19" name="Ευθύγραμμο βέλος σύνδεσης 18">
            <a:extLst>
              <a:ext uri="{FF2B5EF4-FFF2-40B4-BE49-F238E27FC236}">
                <a16:creationId xmlns:a16="http://schemas.microsoft.com/office/drawing/2014/main" id="{D204352D-7887-45D8-B92F-6F11537FF119}"/>
              </a:ext>
            </a:extLst>
          </p:cNvPr>
          <p:cNvCxnSpPr>
            <a:cxnSpLocks/>
            <a:stCxn id="18" idx="0"/>
          </p:cNvCxnSpPr>
          <p:nvPr/>
        </p:nvCxnSpPr>
        <p:spPr>
          <a:xfrm flipV="1">
            <a:off x="4757772" y="4801625"/>
            <a:ext cx="1029883" cy="1493071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6277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Εικόνα 4">
            <a:extLst>
              <a:ext uri="{FF2B5EF4-FFF2-40B4-BE49-F238E27FC236}">
                <a16:creationId xmlns:a16="http://schemas.microsoft.com/office/drawing/2014/main" id="{61AFD0F4-5DF5-47ED-90D0-48A3B3E2F1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7298" y="2037724"/>
            <a:ext cx="8602770" cy="32915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223" y="499185"/>
            <a:ext cx="6580328" cy="468657"/>
          </a:xfrm>
        </p:spPr>
        <p:txBody>
          <a:bodyPr>
            <a:normAutofit fontScale="90000"/>
          </a:bodyPr>
          <a:lstStyle/>
          <a:p>
            <a:r>
              <a:rPr lang="el-GR" sz="3600" b="1" dirty="0">
                <a:ln w="0">
                  <a:solidFill>
                    <a:srgbClr val="04617B">
                      <a:lumMod val="50000"/>
                    </a:srgbClr>
                  </a:solidFill>
                </a:ln>
                <a:solidFill>
                  <a:srgbClr val="0F6FC6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Calibri"/>
              </a:rPr>
              <a:t>Γεννήτρια συχνοτήτων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6A88CBE-4A56-49EF-8364-AD8BFE39141B}" type="slidenum">
              <a:rPr kumimoji="0" lang="el-GR" sz="1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l-GR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cxnSp>
        <p:nvCxnSpPr>
          <p:cNvPr id="29" name="Ευθύγραμμο βέλος σύνδεσης 28">
            <a:extLst>
              <a:ext uri="{FF2B5EF4-FFF2-40B4-BE49-F238E27FC236}">
                <a16:creationId xmlns:a16="http://schemas.microsoft.com/office/drawing/2014/main" id="{E34D8521-809E-461D-B81E-514D0D8EB827}"/>
              </a:ext>
            </a:extLst>
          </p:cNvPr>
          <p:cNvCxnSpPr>
            <a:cxnSpLocks/>
            <a:stCxn id="31" idx="0"/>
          </p:cNvCxnSpPr>
          <p:nvPr/>
        </p:nvCxnSpPr>
        <p:spPr>
          <a:xfrm flipV="1">
            <a:off x="7931368" y="4069826"/>
            <a:ext cx="0" cy="1826402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99F66CF0-410B-47C7-95F9-B3D77602BAEB}"/>
              </a:ext>
            </a:extLst>
          </p:cNvPr>
          <p:cNvSpPr txBox="1"/>
          <p:nvPr/>
        </p:nvSpPr>
        <p:spPr>
          <a:xfrm>
            <a:off x="6519308" y="5896228"/>
            <a:ext cx="2824120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l-GR" sz="2000" b="1" dirty="0">
                <a:solidFill>
                  <a:srgbClr val="0F6FC6">
                    <a:lumMod val="75000"/>
                  </a:srgbClr>
                </a:solidFill>
                <a:latin typeface="Trebuchet MS"/>
              </a:rPr>
              <a:t>Προσθήκη </a:t>
            </a:r>
            <a:r>
              <a:rPr lang="en-US" sz="2000" b="1" dirty="0">
                <a:solidFill>
                  <a:srgbClr val="0F6FC6">
                    <a:lumMod val="75000"/>
                  </a:srgbClr>
                </a:solidFill>
                <a:latin typeface="Trebuchet MS"/>
              </a:rPr>
              <a:t>DC </a:t>
            </a:r>
            <a:r>
              <a:rPr lang="el-GR" sz="2000" b="1" dirty="0">
                <a:solidFill>
                  <a:srgbClr val="0F6FC6">
                    <a:lumMod val="75000"/>
                  </a:srgbClr>
                </a:solidFill>
                <a:latin typeface="Trebuchet MS"/>
              </a:rPr>
              <a:t>συνιστώσας</a:t>
            </a:r>
            <a:endParaRPr kumimoji="0" lang="el-GR" sz="2000" b="1" i="0" u="none" strike="noStrike" kern="1200" cap="none" spc="0" normalizeH="0" baseline="0" noProof="0" dirty="0">
              <a:ln>
                <a:noFill/>
              </a:ln>
              <a:solidFill>
                <a:srgbClr val="0F6FC6">
                  <a:lumMod val="75000"/>
                </a:srgbClr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9098A7B-52B6-4F48-820D-E7E762977CAD}"/>
              </a:ext>
            </a:extLst>
          </p:cNvPr>
          <p:cNvSpPr txBox="1"/>
          <p:nvPr/>
        </p:nvSpPr>
        <p:spPr>
          <a:xfrm>
            <a:off x="4324739" y="5890174"/>
            <a:ext cx="2652516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l-GR" sz="2000" b="1" dirty="0">
                <a:solidFill>
                  <a:srgbClr val="0F6FC6">
                    <a:lumMod val="75000"/>
                  </a:srgbClr>
                </a:solidFill>
                <a:latin typeface="Trebuchet MS"/>
              </a:rPr>
              <a:t>Αλλαγή συμμετρίας του σήματος</a:t>
            </a:r>
            <a:endParaRPr kumimoji="0" lang="el-GR" sz="2000" b="1" i="0" u="none" strike="noStrike" kern="1200" cap="none" spc="0" normalizeH="0" baseline="0" noProof="0" dirty="0">
              <a:ln>
                <a:noFill/>
              </a:ln>
              <a:solidFill>
                <a:srgbClr val="0F6FC6">
                  <a:lumMod val="75000"/>
                </a:srgbClr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cxnSp>
        <p:nvCxnSpPr>
          <p:cNvPr id="37" name="Ευθύγραμμο βέλος σύνδεσης 36">
            <a:extLst>
              <a:ext uri="{FF2B5EF4-FFF2-40B4-BE49-F238E27FC236}">
                <a16:creationId xmlns:a16="http://schemas.microsoft.com/office/drawing/2014/main" id="{0216EFEE-705C-405B-8901-55E6869F8533}"/>
              </a:ext>
            </a:extLst>
          </p:cNvPr>
          <p:cNvCxnSpPr>
            <a:cxnSpLocks/>
            <a:stCxn id="36" idx="0"/>
          </p:cNvCxnSpPr>
          <p:nvPr/>
        </p:nvCxnSpPr>
        <p:spPr>
          <a:xfrm flipV="1">
            <a:off x="5650997" y="4069826"/>
            <a:ext cx="726769" cy="1820348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E37CDC36-E63D-4499-AD55-74A4C28EF9E5}"/>
              </a:ext>
            </a:extLst>
          </p:cNvPr>
          <p:cNvSpPr txBox="1"/>
          <p:nvPr/>
        </p:nvSpPr>
        <p:spPr>
          <a:xfrm>
            <a:off x="0" y="2854109"/>
            <a:ext cx="1681266" cy="193899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2000" b="1" i="0" u="none" strike="noStrike" kern="1200" cap="none" spc="0" normalizeH="0" baseline="0" noProof="0" dirty="0">
                <a:ln>
                  <a:noFill/>
                </a:ln>
                <a:solidFill>
                  <a:srgbClr val="0F6FC6">
                    <a:lumMod val="75000"/>
                  </a:srgbClr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Ρύθμιση συχνότητας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F6FC6">
                    <a:lumMod val="75000"/>
                  </a:srgbClr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 (</a:t>
            </a:r>
            <a:r>
              <a:rPr kumimoji="0" lang="el-GR" sz="2000" b="1" i="0" u="none" strike="noStrike" kern="1200" cap="none" spc="0" normalizeH="0" baseline="0" noProof="0" dirty="0">
                <a:ln>
                  <a:noFill/>
                </a:ln>
                <a:solidFill>
                  <a:srgbClr val="0F6FC6">
                    <a:lumMod val="75000"/>
                  </a:srgbClr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επιλογή συντελεστή </a:t>
            </a:r>
            <a:r>
              <a:rPr lang="el-GR" sz="2000" b="1" dirty="0">
                <a:solidFill>
                  <a:srgbClr val="0F6FC6">
                    <a:lumMod val="75000"/>
                  </a:srgbClr>
                </a:solidFill>
                <a:latin typeface="Trebuchet MS"/>
              </a:rPr>
              <a:t>επί την </a:t>
            </a:r>
            <a:r>
              <a:rPr kumimoji="0" lang="el-GR" sz="2000" b="1" i="0" u="none" strike="noStrike" kern="1200" cap="none" spc="0" normalizeH="0" baseline="0" noProof="0" dirty="0">
                <a:ln>
                  <a:noFill/>
                </a:ln>
                <a:solidFill>
                  <a:srgbClr val="0F6FC6">
                    <a:lumMod val="75000"/>
                  </a:srgbClr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κλίμακα)</a:t>
            </a:r>
          </a:p>
        </p:txBody>
      </p:sp>
      <p:cxnSp>
        <p:nvCxnSpPr>
          <p:cNvPr id="41" name="Ευθύγραμμο βέλος σύνδεσης 40">
            <a:extLst>
              <a:ext uri="{FF2B5EF4-FFF2-40B4-BE49-F238E27FC236}">
                <a16:creationId xmlns:a16="http://schemas.microsoft.com/office/drawing/2014/main" id="{546667E3-03D6-43EB-9F81-9DD9CAABBEE1}"/>
              </a:ext>
            </a:extLst>
          </p:cNvPr>
          <p:cNvCxnSpPr>
            <a:cxnSpLocks/>
            <a:stCxn id="40" idx="3"/>
          </p:cNvCxnSpPr>
          <p:nvPr/>
        </p:nvCxnSpPr>
        <p:spPr>
          <a:xfrm flipV="1">
            <a:off x="1681266" y="3683481"/>
            <a:ext cx="1491425" cy="140124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3A1B9F27-3B43-4370-98BC-3B547191390A}"/>
              </a:ext>
            </a:extLst>
          </p:cNvPr>
          <p:cNvSpPr txBox="1"/>
          <p:nvPr/>
        </p:nvSpPr>
        <p:spPr>
          <a:xfrm>
            <a:off x="5163915" y="664068"/>
            <a:ext cx="1690469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2000" b="1" i="0" u="none" strike="noStrike" kern="1200" cap="none" spc="0" normalizeH="0" baseline="0" noProof="0" dirty="0">
                <a:ln>
                  <a:noFill/>
                </a:ln>
                <a:solidFill>
                  <a:srgbClr val="0F6FC6">
                    <a:lumMod val="75000"/>
                  </a:srgbClr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Επιλογή κλίμακας συχνότητας</a:t>
            </a:r>
          </a:p>
        </p:txBody>
      </p:sp>
      <p:sp>
        <p:nvSpPr>
          <p:cNvPr id="44" name="Αριστερό άγκιστρο 43">
            <a:extLst>
              <a:ext uri="{FF2B5EF4-FFF2-40B4-BE49-F238E27FC236}">
                <a16:creationId xmlns:a16="http://schemas.microsoft.com/office/drawing/2014/main" id="{B3BE061D-FE5D-4E3F-A5BA-97CADC71AB38}"/>
              </a:ext>
            </a:extLst>
          </p:cNvPr>
          <p:cNvSpPr/>
          <p:nvPr/>
        </p:nvSpPr>
        <p:spPr>
          <a:xfrm rot="16200000" flipH="1">
            <a:off x="5882611" y="661724"/>
            <a:ext cx="339207" cy="2378533"/>
          </a:xfrm>
          <a:prstGeom prst="leftBrac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7A67C3D-3077-4C98-A75B-D3E9D19746A7}"/>
              </a:ext>
            </a:extLst>
          </p:cNvPr>
          <p:cNvSpPr txBox="1"/>
          <p:nvPr/>
        </p:nvSpPr>
        <p:spPr>
          <a:xfrm>
            <a:off x="9303999" y="764243"/>
            <a:ext cx="1926565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2000" b="1" i="0" u="none" strike="noStrike" kern="1200" cap="none" spc="0" normalizeH="0" baseline="0" noProof="0" dirty="0">
                <a:ln>
                  <a:noFill/>
                </a:ln>
                <a:solidFill>
                  <a:srgbClr val="0F6FC6">
                    <a:lumMod val="75000"/>
                  </a:srgbClr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Επιλογή εξασθένισης του σήματος</a:t>
            </a:r>
          </a:p>
        </p:txBody>
      </p:sp>
      <p:cxnSp>
        <p:nvCxnSpPr>
          <p:cNvPr id="46" name="Ευθύγραμμο βέλος σύνδεσης 45">
            <a:extLst>
              <a:ext uri="{FF2B5EF4-FFF2-40B4-BE49-F238E27FC236}">
                <a16:creationId xmlns:a16="http://schemas.microsoft.com/office/drawing/2014/main" id="{770CA23E-3C30-4A04-BDEF-5C0D38A54357}"/>
              </a:ext>
            </a:extLst>
          </p:cNvPr>
          <p:cNvCxnSpPr>
            <a:cxnSpLocks/>
            <a:stCxn id="32" idx="0"/>
          </p:cNvCxnSpPr>
          <p:nvPr/>
        </p:nvCxnSpPr>
        <p:spPr>
          <a:xfrm flipH="1" flipV="1">
            <a:off x="9504948" y="3827679"/>
            <a:ext cx="1759096" cy="653382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A8B7B575-5CC2-4994-8FAA-AB8BAA3897FB}"/>
              </a:ext>
            </a:extLst>
          </p:cNvPr>
          <p:cNvSpPr txBox="1"/>
          <p:nvPr/>
        </p:nvSpPr>
        <p:spPr>
          <a:xfrm>
            <a:off x="10096353" y="5981981"/>
            <a:ext cx="1819295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el-GR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F6FC6">
                    <a:lumMod val="75000"/>
                  </a:srgbClr>
                </a:solidFill>
                <a:effectLst/>
                <a:uLnTx/>
                <a:uFillTx/>
                <a:latin typeface="Trebuchet MS"/>
              </a:defRPr>
            </a:lvl1pPr>
          </a:lstStyle>
          <a:p>
            <a:r>
              <a:rPr lang="el-GR" dirty="0"/>
              <a:t>Έξοδος</a:t>
            </a:r>
          </a:p>
        </p:txBody>
      </p:sp>
      <p:cxnSp>
        <p:nvCxnSpPr>
          <p:cNvPr id="51" name="Ευθύγραμμο βέλος σύνδεσης 50">
            <a:extLst>
              <a:ext uri="{FF2B5EF4-FFF2-40B4-BE49-F238E27FC236}">
                <a16:creationId xmlns:a16="http://schemas.microsoft.com/office/drawing/2014/main" id="{73DFE1F7-96C2-45CA-B8A9-6880663895A5}"/>
              </a:ext>
            </a:extLst>
          </p:cNvPr>
          <p:cNvCxnSpPr>
            <a:cxnSpLocks/>
            <a:stCxn id="49" idx="0"/>
          </p:cNvCxnSpPr>
          <p:nvPr/>
        </p:nvCxnSpPr>
        <p:spPr>
          <a:xfrm flipH="1" flipV="1">
            <a:off x="8825345" y="4774515"/>
            <a:ext cx="2180656" cy="1207466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40B31B95-626F-4DBE-95B9-858E4897DAA2}"/>
              </a:ext>
            </a:extLst>
          </p:cNvPr>
          <p:cNvSpPr txBox="1"/>
          <p:nvPr/>
        </p:nvSpPr>
        <p:spPr>
          <a:xfrm>
            <a:off x="6917691" y="765820"/>
            <a:ext cx="2004636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2000" b="1" i="0" u="none" strike="noStrike" kern="1200" cap="none" spc="0" normalizeH="0" baseline="0" noProof="0" dirty="0">
                <a:ln>
                  <a:noFill/>
                </a:ln>
                <a:solidFill>
                  <a:srgbClr val="0F6FC6">
                    <a:lumMod val="75000"/>
                  </a:srgbClr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Επιλογή κυματομορφής</a:t>
            </a:r>
          </a:p>
        </p:txBody>
      </p:sp>
      <p:sp>
        <p:nvSpPr>
          <p:cNvPr id="61" name="Αριστερό άγκιστρο 60">
            <a:extLst>
              <a:ext uri="{FF2B5EF4-FFF2-40B4-BE49-F238E27FC236}">
                <a16:creationId xmlns:a16="http://schemas.microsoft.com/office/drawing/2014/main" id="{C796152D-AA9F-4C94-954D-15CC625218BF}"/>
              </a:ext>
            </a:extLst>
          </p:cNvPr>
          <p:cNvSpPr/>
          <p:nvPr/>
        </p:nvSpPr>
        <p:spPr>
          <a:xfrm rot="16200000" flipH="1">
            <a:off x="7809669" y="1332562"/>
            <a:ext cx="339207" cy="1065063"/>
          </a:xfrm>
          <a:prstGeom prst="leftBrac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F2CF2BB-A000-4757-B346-CDE783C80036}"/>
              </a:ext>
            </a:extLst>
          </p:cNvPr>
          <p:cNvSpPr txBox="1"/>
          <p:nvPr/>
        </p:nvSpPr>
        <p:spPr>
          <a:xfrm>
            <a:off x="10300761" y="4481061"/>
            <a:ext cx="1926565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el-GR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1" i="0" u="none" strike="noStrike" cap="none" spc="0" normalizeH="0" baseline="0">
                <a:ln>
                  <a:noFill/>
                </a:ln>
                <a:solidFill>
                  <a:srgbClr val="0F6FC6">
                    <a:lumMod val="75000"/>
                  </a:srgbClr>
                </a:solidFill>
                <a:effectLst/>
                <a:uLnTx/>
                <a:uFillTx/>
                <a:latin typeface="Trebuchet MS"/>
              </a:defRPr>
            </a:lvl1pPr>
          </a:lstStyle>
          <a:p>
            <a:r>
              <a:rPr lang="el-GR" dirty="0"/>
              <a:t>Ρύθμιση πλάτους</a:t>
            </a:r>
          </a:p>
        </p:txBody>
      </p:sp>
      <p:cxnSp>
        <p:nvCxnSpPr>
          <p:cNvPr id="33" name="Ευθύγραμμο βέλος σύνδεσης 32">
            <a:extLst>
              <a:ext uri="{FF2B5EF4-FFF2-40B4-BE49-F238E27FC236}">
                <a16:creationId xmlns:a16="http://schemas.microsoft.com/office/drawing/2014/main" id="{0AB62B33-5218-4856-85EC-5309239445E1}"/>
              </a:ext>
            </a:extLst>
          </p:cNvPr>
          <p:cNvCxnSpPr>
            <a:cxnSpLocks/>
            <a:stCxn id="45" idx="2"/>
          </p:cNvCxnSpPr>
          <p:nvPr/>
        </p:nvCxnSpPr>
        <p:spPr>
          <a:xfrm flipH="1">
            <a:off x="8922327" y="1779906"/>
            <a:ext cx="1344955" cy="1008268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272F890D-416A-435D-8C96-1B5D3E120F33}"/>
              </a:ext>
            </a:extLst>
          </p:cNvPr>
          <p:cNvSpPr txBox="1"/>
          <p:nvPr/>
        </p:nvSpPr>
        <p:spPr>
          <a:xfrm>
            <a:off x="1150391" y="5831358"/>
            <a:ext cx="2652516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l-GR" sz="2000" b="1" dirty="0">
                <a:solidFill>
                  <a:srgbClr val="0F6FC6">
                    <a:lumMod val="75000"/>
                  </a:srgbClr>
                </a:solidFill>
                <a:latin typeface="Trebuchet MS"/>
              </a:rPr>
              <a:t>Επιλογή μεταβαλλόμενης συχνότητας</a:t>
            </a:r>
            <a:endParaRPr kumimoji="0" lang="el-GR" sz="2000" b="1" i="0" u="none" strike="noStrike" kern="1200" cap="none" spc="0" normalizeH="0" baseline="0" noProof="0" dirty="0">
              <a:ln>
                <a:noFill/>
              </a:ln>
              <a:solidFill>
                <a:srgbClr val="0F6FC6">
                  <a:lumMod val="75000"/>
                </a:srgbClr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cxnSp>
        <p:nvCxnSpPr>
          <p:cNvPr id="35" name="Ευθύγραμμο βέλος σύνδεσης 34">
            <a:extLst>
              <a:ext uri="{FF2B5EF4-FFF2-40B4-BE49-F238E27FC236}">
                <a16:creationId xmlns:a16="http://schemas.microsoft.com/office/drawing/2014/main" id="{95EA873D-1264-4365-A25E-0FBC97224BC5}"/>
              </a:ext>
            </a:extLst>
          </p:cNvPr>
          <p:cNvCxnSpPr>
            <a:cxnSpLocks/>
            <a:stCxn id="34" idx="0"/>
          </p:cNvCxnSpPr>
          <p:nvPr/>
        </p:nvCxnSpPr>
        <p:spPr>
          <a:xfrm flipV="1">
            <a:off x="2476649" y="4154370"/>
            <a:ext cx="2386299" cy="1676988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77867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Î£ÏÎµÏÎ¹ÎºÎ® ÎµÎ¹ÎºÏÎ½Î±">
            <a:extLst>
              <a:ext uri="{FF2B5EF4-FFF2-40B4-BE49-F238E27FC236}">
                <a16:creationId xmlns:a16="http://schemas.microsoft.com/office/drawing/2014/main" id="{6DF49DD4-8063-440B-9941-465D2AF5C0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4098" y="858082"/>
            <a:ext cx="5903803" cy="4545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223" y="499185"/>
            <a:ext cx="6580328" cy="468657"/>
          </a:xfrm>
        </p:spPr>
        <p:txBody>
          <a:bodyPr>
            <a:normAutofit fontScale="90000"/>
          </a:bodyPr>
          <a:lstStyle/>
          <a:p>
            <a:r>
              <a:rPr lang="el-GR" sz="3600" b="1" dirty="0">
                <a:ln w="0">
                  <a:solidFill>
                    <a:srgbClr val="04617B">
                      <a:lumMod val="50000"/>
                    </a:srgbClr>
                  </a:solidFill>
                </a:ln>
                <a:solidFill>
                  <a:srgbClr val="0F6FC6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Calibri"/>
              </a:rPr>
              <a:t>Τροφοδοτικό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6A88CBE-4A56-49EF-8364-AD8BFE39141B}" type="slidenum">
              <a:rPr kumimoji="0" lang="el-GR" sz="1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l-GR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9F66CF0-410B-47C7-95F9-B3D77602BAEB}"/>
              </a:ext>
            </a:extLst>
          </p:cNvPr>
          <p:cNvSpPr txBox="1"/>
          <p:nvPr/>
        </p:nvSpPr>
        <p:spPr>
          <a:xfrm>
            <a:off x="7218972" y="5721306"/>
            <a:ext cx="2188263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l-GR" sz="2000" b="1" dirty="0">
                <a:solidFill>
                  <a:srgbClr val="0F6FC6">
                    <a:lumMod val="75000"/>
                  </a:srgbClr>
                </a:solidFill>
                <a:latin typeface="Trebuchet MS"/>
              </a:rPr>
              <a:t>Έξοδος σταθερής τάσης</a:t>
            </a:r>
            <a:r>
              <a:rPr lang="en-US" sz="2000" b="1" dirty="0">
                <a:solidFill>
                  <a:srgbClr val="0F6FC6">
                    <a:lumMod val="75000"/>
                  </a:srgbClr>
                </a:solidFill>
                <a:latin typeface="Trebuchet MS"/>
              </a:rPr>
              <a:t> (</a:t>
            </a:r>
            <a:r>
              <a:rPr lang="en-US" sz="2000" b="1" dirty="0">
                <a:latin typeface="Trebuchet MS"/>
              </a:rPr>
              <a:t>V</a:t>
            </a:r>
            <a:r>
              <a:rPr lang="el-GR" sz="2000" b="1" dirty="0">
                <a:latin typeface="Trebuchet MS"/>
              </a:rPr>
              <a:t>-</a:t>
            </a:r>
            <a:r>
              <a:rPr lang="en-US" sz="2000" b="1" dirty="0">
                <a:solidFill>
                  <a:srgbClr val="0F6FC6">
                    <a:lumMod val="75000"/>
                  </a:srgbClr>
                </a:solidFill>
                <a:latin typeface="Trebuchet MS"/>
              </a:rPr>
              <a:t>, </a:t>
            </a:r>
            <a:r>
              <a:rPr lang="en-US" sz="2000" b="1" dirty="0">
                <a:solidFill>
                  <a:srgbClr val="FF0000"/>
                </a:solidFill>
                <a:latin typeface="Trebuchet MS"/>
              </a:rPr>
              <a:t>V+</a:t>
            </a:r>
            <a:r>
              <a:rPr lang="en-US" sz="2000" b="1" dirty="0">
                <a:solidFill>
                  <a:srgbClr val="0F6FC6">
                    <a:lumMod val="75000"/>
                  </a:srgbClr>
                </a:solidFill>
                <a:latin typeface="Trebuchet MS"/>
              </a:rPr>
              <a:t>)</a:t>
            </a:r>
            <a:endParaRPr kumimoji="0" lang="el-GR" sz="2000" b="1" i="0" u="none" strike="noStrike" kern="1200" cap="none" spc="0" normalizeH="0" baseline="0" noProof="0" dirty="0">
              <a:ln>
                <a:noFill/>
              </a:ln>
              <a:solidFill>
                <a:srgbClr val="0F6FC6">
                  <a:lumMod val="75000"/>
                </a:srgbClr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9098A7B-52B6-4F48-820D-E7E762977CAD}"/>
              </a:ext>
            </a:extLst>
          </p:cNvPr>
          <p:cNvSpPr txBox="1"/>
          <p:nvPr/>
        </p:nvSpPr>
        <p:spPr>
          <a:xfrm>
            <a:off x="4698091" y="5744062"/>
            <a:ext cx="2652516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l-GR" sz="2000" b="1" dirty="0">
                <a:solidFill>
                  <a:srgbClr val="0F6FC6">
                    <a:lumMod val="75000"/>
                  </a:srgbClr>
                </a:solidFill>
                <a:latin typeface="Trebuchet MS"/>
              </a:rPr>
              <a:t>Έξοδοι μεταβλητής τάσης (</a:t>
            </a:r>
            <a:r>
              <a:rPr lang="en-US" sz="2000" b="1" dirty="0">
                <a:latin typeface="Trebuchet MS"/>
              </a:rPr>
              <a:t>V</a:t>
            </a:r>
            <a:r>
              <a:rPr lang="el-GR" sz="2000" b="1" dirty="0">
                <a:latin typeface="Trebuchet MS"/>
              </a:rPr>
              <a:t>-</a:t>
            </a:r>
            <a:r>
              <a:rPr lang="el-GR" sz="2000" b="1" dirty="0">
                <a:solidFill>
                  <a:srgbClr val="0F6FC6">
                    <a:lumMod val="75000"/>
                  </a:srgbClr>
                </a:solidFill>
                <a:latin typeface="Trebuchet MS"/>
              </a:rPr>
              <a:t>,</a:t>
            </a:r>
            <a:r>
              <a:rPr lang="en-US" sz="2000" b="1" dirty="0">
                <a:solidFill>
                  <a:srgbClr val="0F6FC6">
                    <a:lumMod val="75000"/>
                  </a:srgbClr>
                </a:solidFill>
                <a:latin typeface="Trebuchet MS"/>
              </a:rPr>
              <a:t> </a:t>
            </a:r>
            <a:r>
              <a:rPr lang="en-US" sz="2000" b="1" dirty="0">
                <a:solidFill>
                  <a:schemeClr val="accent5">
                    <a:lumMod val="50000"/>
                  </a:schemeClr>
                </a:solidFill>
                <a:latin typeface="Trebuchet MS"/>
              </a:rPr>
              <a:t>GND</a:t>
            </a:r>
            <a:r>
              <a:rPr lang="en-US" sz="2000" b="1" dirty="0">
                <a:solidFill>
                  <a:srgbClr val="0F6FC6">
                    <a:lumMod val="75000"/>
                  </a:srgbClr>
                </a:solidFill>
                <a:latin typeface="Trebuchet MS"/>
              </a:rPr>
              <a:t>, </a:t>
            </a:r>
            <a:r>
              <a:rPr lang="en-US" sz="2000" b="1" dirty="0">
                <a:solidFill>
                  <a:srgbClr val="FF0000"/>
                </a:solidFill>
                <a:latin typeface="Trebuchet MS"/>
              </a:rPr>
              <a:t>V+</a:t>
            </a:r>
            <a:r>
              <a:rPr lang="en-US" sz="2000" b="1" dirty="0">
                <a:solidFill>
                  <a:srgbClr val="0F6FC6">
                    <a:lumMod val="75000"/>
                  </a:srgbClr>
                </a:solidFill>
                <a:latin typeface="Trebuchet MS"/>
              </a:rPr>
              <a:t>)</a:t>
            </a:r>
            <a:endParaRPr kumimoji="0" lang="el-GR" sz="2000" b="1" i="0" u="none" strike="noStrike" kern="1200" cap="none" spc="0" normalizeH="0" baseline="0" noProof="0" dirty="0">
              <a:ln>
                <a:noFill/>
              </a:ln>
              <a:solidFill>
                <a:srgbClr val="0F6FC6">
                  <a:lumMod val="75000"/>
                </a:srgbClr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cxnSp>
        <p:nvCxnSpPr>
          <p:cNvPr id="46" name="Ευθύγραμμο βέλος σύνδεσης 45">
            <a:extLst>
              <a:ext uri="{FF2B5EF4-FFF2-40B4-BE49-F238E27FC236}">
                <a16:creationId xmlns:a16="http://schemas.microsoft.com/office/drawing/2014/main" id="{770CA23E-3C30-4A04-BDEF-5C0D38A54357}"/>
              </a:ext>
            </a:extLst>
          </p:cNvPr>
          <p:cNvCxnSpPr>
            <a:cxnSpLocks/>
            <a:stCxn id="26" idx="1"/>
          </p:cNvCxnSpPr>
          <p:nvPr/>
        </p:nvCxnSpPr>
        <p:spPr>
          <a:xfrm flipH="1">
            <a:off x="7065818" y="2236043"/>
            <a:ext cx="2774196" cy="1518297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1" name="Ευθύγραμμο βέλος σύνδεσης 50">
            <a:extLst>
              <a:ext uri="{FF2B5EF4-FFF2-40B4-BE49-F238E27FC236}">
                <a16:creationId xmlns:a16="http://schemas.microsoft.com/office/drawing/2014/main" id="{73DFE1F7-96C2-45CA-B8A9-6880663895A5}"/>
              </a:ext>
            </a:extLst>
          </p:cNvPr>
          <p:cNvCxnSpPr>
            <a:cxnSpLocks/>
            <a:stCxn id="32" idx="1"/>
          </p:cNvCxnSpPr>
          <p:nvPr/>
        </p:nvCxnSpPr>
        <p:spPr>
          <a:xfrm flipH="1">
            <a:off x="8382000" y="3994284"/>
            <a:ext cx="1554365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1" name="Αριστερό άγκιστρο 60">
            <a:extLst>
              <a:ext uri="{FF2B5EF4-FFF2-40B4-BE49-F238E27FC236}">
                <a16:creationId xmlns:a16="http://schemas.microsoft.com/office/drawing/2014/main" id="{C796152D-AA9F-4C94-954D-15CC625218BF}"/>
              </a:ext>
            </a:extLst>
          </p:cNvPr>
          <p:cNvSpPr/>
          <p:nvPr/>
        </p:nvSpPr>
        <p:spPr>
          <a:xfrm rot="16200000">
            <a:off x="8010687" y="5023113"/>
            <a:ext cx="377698" cy="922771"/>
          </a:xfrm>
          <a:prstGeom prst="leftBrac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F2CF2BB-A000-4757-B346-CDE783C80036}"/>
              </a:ext>
            </a:extLst>
          </p:cNvPr>
          <p:cNvSpPr txBox="1"/>
          <p:nvPr/>
        </p:nvSpPr>
        <p:spPr>
          <a:xfrm>
            <a:off x="9936365" y="3794229"/>
            <a:ext cx="1926565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2000" b="1" i="0" u="none" strike="noStrike" kern="1200" cap="none" spc="0" normalizeH="0" baseline="0" noProof="0" dirty="0">
                <a:ln>
                  <a:noFill/>
                </a:ln>
                <a:solidFill>
                  <a:srgbClr val="0F6FC6">
                    <a:lumMod val="75000"/>
                  </a:srgbClr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Ρύθμιση τάσης</a:t>
            </a:r>
          </a:p>
        </p:txBody>
      </p:sp>
      <p:sp>
        <p:nvSpPr>
          <p:cNvPr id="22" name="Αριστερό άγκιστρο 21">
            <a:extLst>
              <a:ext uri="{FF2B5EF4-FFF2-40B4-BE49-F238E27FC236}">
                <a16:creationId xmlns:a16="http://schemas.microsoft.com/office/drawing/2014/main" id="{016CF30A-B5D3-4DB7-AA92-9210EA6E9D64}"/>
              </a:ext>
            </a:extLst>
          </p:cNvPr>
          <p:cNvSpPr/>
          <p:nvPr/>
        </p:nvSpPr>
        <p:spPr>
          <a:xfrm rot="16200000">
            <a:off x="5872567" y="4168919"/>
            <a:ext cx="401854" cy="2652516"/>
          </a:xfrm>
          <a:prstGeom prst="leftBrac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81AD022-55FA-4981-90CA-1446D826CB9A}"/>
              </a:ext>
            </a:extLst>
          </p:cNvPr>
          <p:cNvSpPr txBox="1"/>
          <p:nvPr/>
        </p:nvSpPr>
        <p:spPr>
          <a:xfrm>
            <a:off x="9840014" y="1574323"/>
            <a:ext cx="1926565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2000" b="1" i="0" u="none" strike="noStrike" kern="1200" cap="none" spc="0" normalizeH="0" baseline="0" noProof="0" dirty="0">
                <a:ln>
                  <a:noFill/>
                </a:ln>
                <a:solidFill>
                  <a:srgbClr val="0F6FC6">
                    <a:lumMod val="75000"/>
                  </a:srgbClr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Ρύθμιση ανώτατου ορίου έντασης ρεύματος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225E90A-17D9-48E8-92E3-F68E183349A5}"/>
                  </a:ext>
                </a:extLst>
              </p:cNvPr>
              <p:cNvSpPr txBox="1"/>
              <p:nvPr/>
            </p:nvSpPr>
            <p:spPr>
              <a:xfrm>
                <a:off x="122043" y="2083718"/>
                <a:ext cx="2976224" cy="2527288"/>
              </a:xfrm>
              <a:prstGeom prst="round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l-GR" sz="1800" i="1" u="sng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Trebuchet MS"/>
                  </a:rPr>
                  <a:t>Προσοχή!!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l-GR" sz="1800" i="1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Trebuchet MS"/>
                  </a:rPr>
                  <a:t>Ισχύει ο νόμος του </a:t>
                </a:r>
                <a:r>
                  <a:rPr kumimoji="0" lang="en-US" sz="1800" i="1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Trebuchet MS"/>
                  </a:rPr>
                  <a:t>Ohm, </a:t>
                </a:r>
                <a14:m>
                  <m:oMath xmlns:m="http://schemas.openxmlformats.org/officeDocument/2006/math">
                    <m:r>
                      <a:rPr kumimoji="0" lang="en-US" sz="24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𝑰</m:t>
                    </m:r>
                    <m:r>
                      <a:rPr kumimoji="0" lang="en-US" sz="24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0" lang="en-US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0" lang="en-US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𝑽</m:t>
                        </m:r>
                      </m:num>
                      <m:den>
                        <m:r>
                          <a:rPr kumimoji="0" lang="en-US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𝑹</m:t>
                        </m:r>
                      </m:den>
                    </m:f>
                  </m:oMath>
                </a14:m>
                <a:r>
                  <a:rPr kumimoji="0" lang="en-US" sz="2400" b="1" i="1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Trebuchet MS"/>
                  </a:rPr>
                  <a:t> .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l-GR" i="1" dirty="0">
                    <a:solidFill>
                      <a:prstClr val="white"/>
                    </a:solidFill>
                    <a:latin typeface="Trebuchet MS"/>
                  </a:rPr>
                  <a:t>Συνεπώς, είναι δυνατή η ρύθμιση </a:t>
                </a:r>
                <a:r>
                  <a:rPr lang="el-GR" b="1" i="1" u="sng" dirty="0">
                    <a:solidFill>
                      <a:prstClr val="white"/>
                    </a:solidFill>
                    <a:latin typeface="Trebuchet MS"/>
                  </a:rPr>
                  <a:t>είτε</a:t>
                </a:r>
                <a:r>
                  <a:rPr lang="el-GR" i="1" dirty="0">
                    <a:solidFill>
                      <a:prstClr val="white"/>
                    </a:solidFill>
                    <a:latin typeface="Trebuchet MS"/>
                  </a:rPr>
                  <a:t> της τάσης, </a:t>
                </a:r>
                <a:r>
                  <a:rPr lang="el-GR" b="1" i="1" u="sng" dirty="0">
                    <a:solidFill>
                      <a:prstClr val="white"/>
                    </a:solidFill>
                    <a:latin typeface="Trebuchet MS"/>
                  </a:rPr>
                  <a:t>είτε</a:t>
                </a:r>
                <a:r>
                  <a:rPr lang="el-GR" i="1" dirty="0">
                    <a:solidFill>
                      <a:prstClr val="white"/>
                    </a:solidFill>
                    <a:latin typeface="Trebuchet MS"/>
                  </a:rPr>
                  <a:t> της έντασης ρεύματος.</a:t>
                </a:r>
                <a:endParaRPr kumimoji="0" lang="el-GR" sz="180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rebuchet MS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225E90A-17D9-48E8-92E3-F68E183349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043" y="2083718"/>
                <a:ext cx="2976224" cy="2527288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l-G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>
            <a:extLst>
              <a:ext uri="{FF2B5EF4-FFF2-40B4-BE49-F238E27FC236}">
                <a16:creationId xmlns:a16="http://schemas.microsoft.com/office/drawing/2014/main" id="{8023FCFE-05B5-4578-A13B-CA021CEFE910}"/>
              </a:ext>
            </a:extLst>
          </p:cNvPr>
          <p:cNvSpPr txBox="1"/>
          <p:nvPr/>
        </p:nvSpPr>
        <p:spPr>
          <a:xfrm>
            <a:off x="269320" y="4934684"/>
            <a:ext cx="2188263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l-GR" sz="2000" b="1" dirty="0">
                <a:solidFill>
                  <a:srgbClr val="0F6FC6">
                    <a:lumMod val="75000"/>
                  </a:srgbClr>
                </a:solidFill>
                <a:latin typeface="Trebuchet MS"/>
              </a:rPr>
              <a:t>Ρύθμιση εξόδων (Ανεξάρτητες, σε σειρά</a:t>
            </a:r>
            <a:r>
              <a:rPr lang="en-US" sz="2000" b="1" dirty="0">
                <a:solidFill>
                  <a:srgbClr val="0F6FC6">
                    <a:lumMod val="75000"/>
                  </a:srgbClr>
                </a:solidFill>
                <a:latin typeface="Trebuchet MS"/>
              </a:rPr>
              <a:t>,</a:t>
            </a:r>
            <a:r>
              <a:rPr lang="el-GR" sz="2000" b="1" dirty="0">
                <a:solidFill>
                  <a:srgbClr val="0F6FC6">
                    <a:lumMod val="75000"/>
                  </a:srgbClr>
                </a:solidFill>
                <a:latin typeface="Trebuchet MS"/>
              </a:rPr>
              <a:t> παράλληλες)</a:t>
            </a:r>
            <a:endParaRPr kumimoji="0" lang="el-GR" sz="2000" b="1" i="0" u="none" strike="noStrike" kern="1200" cap="none" spc="0" normalizeH="0" baseline="0" noProof="0" dirty="0">
              <a:ln>
                <a:noFill/>
              </a:ln>
              <a:solidFill>
                <a:srgbClr val="0F6FC6">
                  <a:lumMod val="75000"/>
                </a:srgbClr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cxnSp>
        <p:nvCxnSpPr>
          <p:cNvPr id="35" name="Ευθύγραμμο βέλος σύνδεσης 34">
            <a:extLst>
              <a:ext uri="{FF2B5EF4-FFF2-40B4-BE49-F238E27FC236}">
                <a16:creationId xmlns:a16="http://schemas.microsoft.com/office/drawing/2014/main" id="{982773E7-E030-47CA-AE52-F8559C0BDDC2}"/>
              </a:ext>
            </a:extLst>
          </p:cNvPr>
          <p:cNvCxnSpPr>
            <a:cxnSpLocks/>
            <a:stCxn id="34" idx="3"/>
          </p:cNvCxnSpPr>
          <p:nvPr/>
        </p:nvCxnSpPr>
        <p:spPr>
          <a:xfrm flipV="1">
            <a:off x="2457583" y="4156410"/>
            <a:ext cx="3472652" cy="1439994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9C7F5397-CB61-48CE-81B7-2A32F174DAD4}"/>
              </a:ext>
            </a:extLst>
          </p:cNvPr>
          <p:cNvSpPr txBox="1"/>
          <p:nvPr/>
        </p:nvSpPr>
        <p:spPr>
          <a:xfrm>
            <a:off x="9620421" y="4634338"/>
            <a:ext cx="2444981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2000" b="1" i="0" u="none" strike="noStrike" kern="1200" cap="none" spc="0" normalizeH="0" baseline="0" noProof="0" dirty="0">
                <a:ln>
                  <a:noFill/>
                </a:ln>
                <a:solidFill>
                  <a:srgbClr val="0F6FC6">
                    <a:lumMod val="75000"/>
                  </a:srgbClr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Ένδειξη βραχυκυκλώματος (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F6FC6">
                    <a:lumMod val="75000"/>
                  </a:srgbClr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CC-Constant current)</a:t>
            </a:r>
            <a:endParaRPr kumimoji="0" lang="el-GR" sz="2000" b="1" i="0" u="none" strike="noStrike" kern="1200" cap="none" spc="0" normalizeH="0" baseline="0" noProof="0" dirty="0">
              <a:ln>
                <a:noFill/>
              </a:ln>
              <a:solidFill>
                <a:srgbClr val="0F6FC6">
                  <a:lumMod val="75000"/>
                </a:srgbClr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cxnSp>
        <p:nvCxnSpPr>
          <p:cNvPr id="42" name="Ευθύγραμμο βέλος σύνδεσης 41">
            <a:extLst>
              <a:ext uri="{FF2B5EF4-FFF2-40B4-BE49-F238E27FC236}">
                <a16:creationId xmlns:a16="http://schemas.microsoft.com/office/drawing/2014/main" id="{9561C146-125B-4DF2-A697-183A101963E2}"/>
              </a:ext>
            </a:extLst>
          </p:cNvPr>
          <p:cNvCxnSpPr>
            <a:cxnSpLocks/>
            <a:stCxn id="39" idx="1"/>
          </p:cNvCxnSpPr>
          <p:nvPr/>
        </p:nvCxnSpPr>
        <p:spPr>
          <a:xfrm flipH="1" flipV="1">
            <a:off x="7218973" y="4180410"/>
            <a:ext cx="2401448" cy="1115648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07855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6" y="260648"/>
            <a:ext cx="5519936" cy="1066800"/>
          </a:xfrm>
        </p:spPr>
        <p:txBody>
          <a:bodyPr>
            <a:normAutofit/>
          </a:bodyPr>
          <a:lstStyle/>
          <a:p>
            <a:r>
              <a:rPr lang="el-GR" sz="3600" b="1" dirty="0">
                <a:ln w="0">
                  <a:solidFill>
                    <a:srgbClr val="04617B">
                      <a:lumMod val="50000"/>
                    </a:srgbClr>
                  </a:solidFill>
                </a:ln>
                <a:solidFill>
                  <a:srgbClr val="0F6FC6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Calibri"/>
              </a:rPr>
              <a:t>Συνήθη εξαρτήματα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6A88CBE-4A56-49EF-8364-AD8BFE39141B}" type="slidenum">
              <a:rPr kumimoji="0" lang="el-GR" sz="1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l-GR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33742D-D361-45A3-9CEE-2E6AD5F9BD07}"/>
              </a:ext>
            </a:extLst>
          </p:cNvPr>
          <p:cNvSpPr txBox="1"/>
          <p:nvPr/>
        </p:nvSpPr>
        <p:spPr>
          <a:xfrm>
            <a:off x="1168628" y="1293061"/>
            <a:ext cx="27632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2400" b="1" i="0" u="none" strike="noStrike" kern="1200" cap="none" spc="0" normalizeH="0" baseline="0" noProof="0" dirty="0">
                <a:ln>
                  <a:solidFill>
                    <a:srgbClr val="0F6FC6"/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Μη-ηλεκτρολυτικοί πυκνωτές</a:t>
            </a:r>
            <a:endParaRPr kumimoji="0" lang="en-US" sz="2400" b="1" i="0" u="none" strike="noStrike" kern="1200" cap="none" spc="0" normalizeH="0" baseline="0" noProof="0" dirty="0">
              <a:ln>
                <a:solidFill>
                  <a:srgbClr val="0F6FC6"/>
                </a:solidFill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2B6A4C-6A09-47A6-8624-562DB432DA86}"/>
              </a:ext>
            </a:extLst>
          </p:cNvPr>
          <p:cNvSpPr txBox="1"/>
          <p:nvPr/>
        </p:nvSpPr>
        <p:spPr>
          <a:xfrm>
            <a:off x="4340308" y="1293060"/>
            <a:ext cx="22617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2400" b="1" i="0" u="none" strike="noStrike" kern="1200" cap="none" spc="0" normalizeH="0" baseline="0" noProof="0" dirty="0">
                <a:ln>
                  <a:solidFill>
                    <a:srgbClr val="0F6FC6"/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Ηλεκτρολυτικοί πυκνωτές</a:t>
            </a:r>
            <a:endParaRPr kumimoji="0" lang="en-US" sz="2400" b="1" i="0" u="none" strike="noStrike" kern="1200" cap="none" spc="0" normalizeH="0" baseline="0" noProof="0" dirty="0">
              <a:ln>
                <a:solidFill>
                  <a:srgbClr val="0F6FC6"/>
                </a:solidFill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0FD8F22-832B-433C-950C-6D74870ED0D4}"/>
              </a:ext>
            </a:extLst>
          </p:cNvPr>
          <p:cNvSpPr txBox="1"/>
          <p:nvPr/>
        </p:nvSpPr>
        <p:spPr>
          <a:xfrm>
            <a:off x="7231198" y="1397393"/>
            <a:ext cx="17413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2400" b="1" i="0" u="none" strike="noStrike" kern="1200" cap="none" spc="0" normalizeH="0" baseline="0" noProof="0" dirty="0">
                <a:ln>
                  <a:solidFill>
                    <a:srgbClr val="0F6FC6"/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Αντιστάσεις</a:t>
            </a:r>
            <a:endParaRPr kumimoji="0" lang="en-US" sz="2400" b="1" i="0" u="none" strike="noStrike" kern="1200" cap="none" spc="0" normalizeH="0" baseline="0" noProof="0" dirty="0">
              <a:ln>
                <a:solidFill>
                  <a:srgbClr val="0F6FC6"/>
                </a:solidFill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79594B7-CE13-4229-A697-A3258E66A0C9}"/>
              </a:ext>
            </a:extLst>
          </p:cNvPr>
          <p:cNvSpPr txBox="1"/>
          <p:nvPr/>
        </p:nvSpPr>
        <p:spPr>
          <a:xfrm>
            <a:off x="10063791" y="1400636"/>
            <a:ext cx="10662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l-GR" sz="2400" b="1" dirty="0">
                <a:ln>
                  <a:solidFill>
                    <a:srgbClr val="0F6FC6"/>
                  </a:solidFill>
                </a:ln>
                <a:solidFill>
                  <a:prstClr val="black"/>
                </a:solidFill>
                <a:latin typeface="Calibri"/>
              </a:rPr>
              <a:t>Πηνία</a:t>
            </a:r>
            <a:endParaRPr kumimoji="0" lang="en-US" sz="2400" b="1" i="0" u="none" strike="noStrike" kern="1200" cap="none" spc="0" normalizeH="0" baseline="0" noProof="0" dirty="0">
              <a:ln>
                <a:solidFill>
                  <a:srgbClr val="0F6FC6"/>
                </a:solidFill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3076" name="Picture 4" descr="ÎÏÎ¿ÏÎ­Î»ÎµÏÎ¼Î± ÎµÎ¹ÎºÏÎ½Î±Ï Î³Î¹Î± smd capacitor">
            <a:extLst>
              <a:ext uri="{FF2B5EF4-FFF2-40B4-BE49-F238E27FC236}">
                <a16:creationId xmlns:a16="http://schemas.microsoft.com/office/drawing/2014/main" id="{AC1BED29-314E-4558-9F24-571FE14EFA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09662" y="4835803"/>
            <a:ext cx="2367177" cy="1859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ÎÏÎ¿ÏÎ­Î»ÎµÏÎ¼Î± ÎµÎ¹ÎºÏÎ½Î±Ï Î³Î¹Î± smd capacitor">
            <a:extLst>
              <a:ext uri="{FF2B5EF4-FFF2-40B4-BE49-F238E27FC236}">
                <a16:creationId xmlns:a16="http://schemas.microsoft.com/office/drawing/2014/main" id="{B060AC02-29B8-4967-8910-DAAD157654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58940" y="4677498"/>
            <a:ext cx="2108083" cy="2108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ÎÏÎ¿ÏÎ­Î»ÎµÏÎ¼Î± ÎµÎ¹ÎºÏÎ½Î±Ï Î³Î¹Î± smd resistors">
            <a:extLst>
              <a:ext uri="{FF2B5EF4-FFF2-40B4-BE49-F238E27FC236}">
                <a16:creationId xmlns:a16="http://schemas.microsoft.com/office/drawing/2014/main" id="{8479B6D4-FF39-49E0-93B3-8D98B62254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75126" y="5126853"/>
            <a:ext cx="1653448" cy="1113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ÎÏÎ¿ÏÎ­Î»ÎµÏÎ¼Î± ÎµÎ¹ÎºÏÎ½Î±Ï Î³Î¹Î± smd inductors">
            <a:extLst>
              <a:ext uri="{FF2B5EF4-FFF2-40B4-BE49-F238E27FC236}">
                <a16:creationId xmlns:a16="http://schemas.microsoft.com/office/drawing/2014/main" id="{50F629B7-B44A-46C9-8579-83562B1B19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590839" y="4677498"/>
            <a:ext cx="2012146" cy="2012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ÎÏÎ¿ÏÎ­Î»ÎµÏÎ¼Î± ÎµÎ¹ÎºÏÎ½Î±Ï Î³Î¹Î± capacitor non electrolytic">
            <a:extLst>
              <a:ext uri="{FF2B5EF4-FFF2-40B4-BE49-F238E27FC236}">
                <a16:creationId xmlns:a16="http://schemas.microsoft.com/office/drawing/2014/main" id="{74E9AD33-07D1-4A1E-BD26-F4528B736A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95416" y="2537085"/>
            <a:ext cx="2193389" cy="1815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ÎÏÎ¿ÏÎ­Î»ÎµÏÎ¼Î± ÎµÎ¹ÎºÏÎ½Î±Ï Î³Î¹Î± capacitor">
            <a:extLst>
              <a:ext uri="{FF2B5EF4-FFF2-40B4-BE49-F238E27FC236}">
                <a16:creationId xmlns:a16="http://schemas.microsoft.com/office/drawing/2014/main" id="{316420D9-C33A-427F-A083-0A4722A60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96182" y="2623073"/>
            <a:ext cx="2550026" cy="1581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Ορθογώνιο 4">
            <a:extLst>
              <a:ext uri="{FF2B5EF4-FFF2-40B4-BE49-F238E27FC236}">
                <a16:creationId xmlns:a16="http://schemas.microsoft.com/office/drawing/2014/main" id="{8286F92E-7E44-42DE-80EF-F231485BE547}"/>
              </a:ext>
            </a:extLst>
          </p:cNvPr>
          <p:cNvSpPr/>
          <p:nvPr/>
        </p:nvSpPr>
        <p:spPr>
          <a:xfrm>
            <a:off x="144016" y="5206517"/>
            <a:ext cx="1106393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2800" b="1" dirty="0">
                <a:ln>
                  <a:solidFill>
                    <a:srgbClr val="0F6FC6"/>
                  </a:solidFill>
                </a:ln>
                <a:solidFill>
                  <a:prstClr val="black"/>
                </a:solidFill>
                <a:latin typeface="Calibri"/>
              </a:rPr>
              <a:t>Τύπος</a:t>
            </a:r>
          </a:p>
          <a:p>
            <a:pPr algn="ctr"/>
            <a:r>
              <a:rPr lang="en-US" sz="2800" b="1" dirty="0">
                <a:ln>
                  <a:solidFill>
                    <a:srgbClr val="0F6FC6"/>
                  </a:solidFill>
                </a:ln>
                <a:solidFill>
                  <a:prstClr val="black"/>
                </a:solidFill>
                <a:latin typeface="Calibri"/>
              </a:rPr>
              <a:t>SMD:</a:t>
            </a:r>
            <a:endParaRPr lang="el-GR" dirty="0"/>
          </a:p>
        </p:txBody>
      </p:sp>
      <p:pic>
        <p:nvPicPr>
          <p:cNvPr id="3088" name="Picture 16" descr="ÎÏÎ¿ÏÎ­Î»ÎµÏÎ¼Î± ÎµÎ¹ÎºÏÎ½Î±Ï Î³Î¹Î± resistor">
            <a:extLst>
              <a:ext uri="{FF2B5EF4-FFF2-40B4-BE49-F238E27FC236}">
                <a16:creationId xmlns:a16="http://schemas.microsoft.com/office/drawing/2014/main" id="{54A637D7-260B-4A7B-80D5-4E351DEADC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53585" y="2455771"/>
            <a:ext cx="1896532" cy="1896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Î£ÏÎµÏÎ¹ÎºÎ® ÎµÎ¹ÎºÏÎ½Î±">
            <a:extLst>
              <a:ext uri="{FF2B5EF4-FFF2-40B4-BE49-F238E27FC236}">
                <a16:creationId xmlns:a16="http://schemas.microsoft.com/office/drawing/2014/main" id="{D71BF999-BDA6-4390-A502-6051D928A8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457494" y="2306860"/>
            <a:ext cx="2528709" cy="1896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Ορθογώνιο 29">
            <a:extLst>
              <a:ext uri="{FF2B5EF4-FFF2-40B4-BE49-F238E27FC236}">
                <a16:creationId xmlns:a16="http://schemas.microsoft.com/office/drawing/2014/main" id="{3064B5A4-AA15-4D0F-90F1-42E5ABBF8753}"/>
              </a:ext>
            </a:extLst>
          </p:cNvPr>
          <p:cNvSpPr/>
          <p:nvPr/>
        </p:nvSpPr>
        <p:spPr>
          <a:xfrm>
            <a:off x="72097" y="2711539"/>
            <a:ext cx="1473048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l-GR" sz="2800" b="1" dirty="0">
                <a:ln>
                  <a:solidFill>
                    <a:srgbClr val="0F6FC6"/>
                  </a:solidFill>
                </a:ln>
                <a:solidFill>
                  <a:prstClr val="black"/>
                </a:solidFill>
                <a:latin typeface="Calibri"/>
              </a:rPr>
              <a:t>Τύπος</a:t>
            </a:r>
            <a:br>
              <a:rPr lang="el-GR" sz="2800" b="1" dirty="0">
                <a:ln>
                  <a:solidFill>
                    <a:srgbClr val="0F6FC6"/>
                  </a:solidFill>
                </a:ln>
                <a:solidFill>
                  <a:prstClr val="black"/>
                </a:solidFill>
                <a:latin typeface="Calibri"/>
              </a:rPr>
            </a:br>
            <a:r>
              <a:rPr lang="en-US" sz="2800" b="1" dirty="0">
                <a:ln>
                  <a:solidFill>
                    <a:srgbClr val="0F6FC6"/>
                  </a:solidFill>
                </a:ln>
                <a:solidFill>
                  <a:prstClr val="black"/>
                </a:solidFill>
                <a:latin typeface="Calibri"/>
              </a:rPr>
              <a:t>Through-hole: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40590234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5" y="260648"/>
            <a:ext cx="6085227" cy="1066800"/>
          </a:xfrm>
        </p:spPr>
        <p:txBody>
          <a:bodyPr>
            <a:normAutofit fontScale="90000"/>
          </a:bodyPr>
          <a:lstStyle/>
          <a:p>
            <a:r>
              <a:rPr lang="el-GR" sz="3600" b="1" dirty="0">
                <a:ln w="0">
                  <a:solidFill>
                    <a:srgbClr val="04617B">
                      <a:lumMod val="50000"/>
                    </a:srgbClr>
                  </a:solidFill>
                </a:ln>
                <a:solidFill>
                  <a:srgbClr val="0F6FC6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Calibri"/>
              </a:rPr>
              <a:t>Ολοκληρωμένα κυκλώματα </a:t>
            </a:r>
            <a:r>
              <a:rPr lang="en-US" sz="3600" b="1" dirty="0">
                <a:ln w="0">
                  <a:solidFill>
                    <a:srgbClr val="04617B">
                      <a:lumMod val="50000"/>
                    </a:srgbClr>
                  </a:solidFill>
                </a:ln>
                <a:solidFill>
                  <a:srgbClr val="0F6FC6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Calibri"/>
              </a:rPr>
              <a:t>(ICs)</a:t>
            </a:r>
            <a:endParaRPr lang="el-GR" sz="3600" b="1" dirty="0">
              <a:ln w="0">
                <a:solidFill>
                  <a:srgbClr val="04617B">
                    <a:lumMod val="50000"/>
                  </a:srgbClr>
                </a:solidFill>
              </a:ln>
              <a:solidFill>
                <a:srgbClr val="0F6FC6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6A88CBE-4A56-49EF-8364-AD8BFE39141B}" type="slidenum">
              <a:rPr kumimoji="0" lang="el-GR" sz="1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l-GR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30" name="Ορθογώνιο 29">
            <a:extLst>
              <a:ext uri="{FF2B5EF4-FFF2-40B4-BE49-F238E27FC236}">
                <a16:creationId xmlns:a16="http://schemas.microsoft.com/office/drawing/2014/main" id="{3064B5A4-AA15-4D0F-90F1-42E5ABBF8753}"/>
              </a:ext>
            </a:extLst>
          </p:cNvPr>
          <p:cNvSpPr/>
          <p:nvPr/>
        </p:nvSpPr>
        <p:spPr>
          <a:xfrm>
            <a:off x="144015" y="1081296"/>
            <a:ext cx="116249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2800" b="1" dirty="0">
                <a:ln>
                  <a:solidFill>
                    <a:srgbClr val="0F6FC6"/>
                  </a:solidFill>
                </a:ln>
                <a:solidFill>
                  <a:prstClr val="black"/>
                </a:solidFill>
                <a:latin typeface="Calibri"/>
              </a:rPr>
              <a:t>Τύποι:</a:t>
            </a:r>
            <a:endParaRPr lang="el-GR" dirty="0"/>
          </a:p>
        </p:txBody>
      </p:sp>
      <p:pic>
        <p:nvPicPr>
          <p:cNvPr id="5122" name="Picture 2" descr="https://cdn.sparkfun.com/assets/a/9/8/b/8/51c1ea70ce395f5f0d000000.jpg">
            <a:extLst>
              <a:ext uri="{FF2B5EF4-FFF2-40B4-BE49-F238E27FC236}">
                <a16:creationId xmlns:a16="http://schemas.microsoft.com/office/drawing/2014/main" id="{5633FDBB-A525-4B4C-B230-2E02F8C73C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70514" y="1604516"/>
            <a:ext cx="4224399" cy="2720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ÎÏÎ¿ÏÎ­Î»ÎµÏÎ¼Î± ÎµÎ¹ÎºÏÎ½Î±Ï Î³Î¹Î± ic">
            <a:extLst>
              <a:ext uri="{FF2B5EF4-FFF2-40B4-BE49-F238E27FC236}">
                <a16:creationId xmlns:a16="http://schemas.microsoft.com/office/drawing/2014/main" id="{7B50815B-57C3-454A-9C6D-7E6EE7C8DC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52874" y="4741534"/>
            <a:ext cx="1408944" cy="1358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Î£ÏÎµÏÎ¹ÎºÎ® ÎµÎ¹ÎºÏÎ½Î±">
            <a:extLst>
              <a:ext uri="{FF2B5EF4-FFF2-40B4-BE49-F238E27FC236}">
                <a16:creationId xmlns:a16="http://schemas.microsoft.com/office/drawing/2014/main" id="{903F099D-A02A-445E-965B-022DAB286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04116" y="4705173"/>
            <a:ext cx="1430815" cy="1430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Ορθογώνιο 21">
            <a:extLst>
              <a:ext uri="{FF2B5EF4-FFF2-40B4-BE49-F238E27FC236}">
                <a16:creationId xmlns:a16="http://schemas.microsoft.com/office/drawing/2014/main" id="{6208FA8F-3151-4331-8D6F-8E68784112E5}"/>
              </a:ext>
            </a:extLst>
          </p:cNvPr>
          <p:cNvSpPr/>
          <p:nvPr/>
        </p:nvSpPr>
        <p:spPr>
          <a:xfrm>
            <a:off x="358242" y="5973171"/>
            <a:ext cx="248869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dirty="0">
                <a:ln>
                  <a:solidFill>
                    <a:srgbClr val="0F6FC6"/>
                  </a:solidFill>
                </a:ln>
                <a:solidFill>
                  <a:prstClr val="black"/>
                </a:solidFill>
                <a:latin typeface="Calibri"/>
              </a:rPr>
              <a:t>DIP</a:t>
            </a:r>
            <a:r>
              <a:rPr lang="en-US" sz="2800" b="1" dirty="0">
                <a:ln>
                  <a:solidFill>
                    <a:srgbClr val="0F6FC6"/>
                  </a:solidFill>
                </a:ln>
                <a:solidFill>
                  <a:prstClr val="black"/>
                </a:solidFill>
                <a:latin typeface="Calibri"/>
              </a:rPr>
              <a:t> </a:t>
            </a:r>
          </a:p>
          <a:p>
            <a:pPr algn="ctr"/>
            <a:r>
              <a:rPr lang="en-US" sz="2000" b="1" dirty="0">
                <a:ln>
                  <a:solidFill>
                    <a:srgbClr val="0F6FC6"/>
                  </a:solidFill>
                </a:ln>
                <a:solidFill>
                  <a:prstClr val="black"/>
                </a:solidFill>
                <a:latin typeface="Calibri"/>
              </a:rPr>
              <a:t>(Dual in-line package)</a:t>
            </a:r>
            <a:endParaRPr lang="el-GR" sz="1400" dirty="0"/>
          </a:p>
        </p:txBody>
      </p:sp>
      <p:sp>
        <p:nvSpPr>
          <p:cNvPr id="23" name="Ορθογώνιο 22">
            <a:extLst>
              <a:ext uri="{FF2B5EF4-FFF2-40B4-BE49-F238E27FC236}">
                <a16:creationId xmlns:a16="http://schemas.microsoft.com/office/drawing/2014/main" id="{BB72EAFE-3173-43F9-A8FF-54C77BB583AE}"/>
              </a:ext>
            </a:extLst>
          </p:cNvPr>
          <p:cNvSpPr/>
          <p:nvPr/>
        </p:nvSpPr>
        <p:spPr>
          <a:xfrm>
            <a:off x="2846937" y="5973170"/>
            <a:ext cx="274517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dirty="0">
                <a:ln>
                  <a:solidFill>
                    <a:srgbClr val="0F6FC6"/>
                  </a:solidFill>
                </a:ln>
                <a:solidFill>
                  <a:prstClr val="black"/>
                </a:solidFill>
                <a:latin typeface="Calibri"/>
              </a:rPr>
              <a:t>SOP</a:t>
            </a:r>
            <a:r>
              <a:rPr lang="en-US" sz="2800" b="1" dirty="0">
                <a:ln>
                  <a:solidFill>
                    <a:srgbClr val="0F6FC6"/>
                  </a:solidFill>
                </a:ln>
                <a:solidFill>
                  <a:prstClr val="black"/>
                </a:solidFill>
                <a:latin typeface="Calibri"/>
              </a:rPr>
              <a:t> </a:t>
            </a:r>
          </a:p>
          <a:p>
            <a:pPr algn="ctr"/>
            <a:r>
              <a:rPr lang="en-US" sz="2000" b="1" dirty="0">
                <a:ln>
                  <a:solidFill>
                    <a:srgbClr val="0F6FC6"/>
                  </a:solidFill>
                </a:ln>
                <a:solidFill>
                  <a:prstClr val="black"/>
                </a:solidFill>
                <a:latin typeface="Calibri"/>
              </a:rPr>
              <a:t>(Small-outline package)</a:t>
            </a:r>
            <a:endParaRPr lang="el-GR" sz="1400" dirty="0"/>
          </a:p>
        </p:txBody>
      </p:sp>
      <p:pic>
        <p:nvPicPr>
          <p:cNvPr id="5130" name="Picture 10" descr="https://www.sparkfun.com/tutorial/news/AtmelVisit/Atmel_visit-14.jpg">
            <a:extLst>
              <a:ext uri="{FF2B5EF4-FFF2-40B4-BE49-F238E27FC236}">
                <a16:creationId xmlns:a16="http://schemas.microsoft.com/office/drawing/2014/main" id="{9714AC0C-1A43-4C86-B4EB-F38BA3F651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25519" y="794048"/>
            <a:ext cx="4250686" cy="292964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http://www.sparkfun.com/tutorial/news/AtmelVisit/Atmel_visit-M-13.jpg">
            <a:extLst>
              <a:ext uri="{FF2B5EF4-FFF2-40B4-BE49-F238E27FC236}">
                <a16:creationId xmlns:a16="http://schemas.microsoft.com/office/drawing/2014/main" id="{AF6E5A14-20BC-46AD-B6EF-0617A336E3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6200000">
            <a:off x="7342646" y="3604892"/>
            <a:ext cx="2816432" cy="327269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7" name="Ευθύγραμμο βέλος σύνδεσης 26">
            <a:extLst>
              <a:ext uri="{FF2B5EF4-FFF2-40B4-BE49-F238E27FC236}">
                <a16:creationId xmlns:a16="http://schemas.microsoft.com/office/drawing/2014/main" id="{AB60A214-47B1-4242-867A-3771EA0E0B65}"/>
              </a:ext>
            </a:extLst>
          </p:cNvPr>
          <p:cNvCxnSpPr>
            <a:cxnSpLocks/>
            <a:endCxn id="5132" idx="3"/>
          </p:cNvCxnSpPr>
          <p:nvPr/>
        </p:nvCxnSpPr>
        <p:spPr>
          <a:xfrm flipH="1">
            <a:off x="8750862" y="2191109"/>
            <a:ext cx="263742" cy="1641914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383B9BF4-175D-4AC8-A067-C6A358DA17E3}"/>
              </a:ext>
            </a:extLst>
          </p:cNvPr>
          <p:cNvSpPr txBox="1"/>
          <p:nvPr/>
        </p:nvSpPr>
        <p:spPr>
          <a:xfrm>
            <a:off x="9468795" y="3354364"/>
            <a:ext cx="155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ln>
                  <a:solidFill>
                    <a:srgbClr val="0F6FC6"/>
                  </a:solidFill>
                </a:ln>
                <a:solidFill>
                  <a:prstClr val="black"/>
                </a:solidFill>
                <a:latin typeface="Calibri"/>
              </a:rPr>
              <a:t>ATmega328P</a:t>
            </a:r>
            <a:endParaRPr lang="el-GR" b="1" i="1" dirty="0">
              <a:ln>
                <a:solidFill>
                  <a:srgbClr val="0F6FC6"/>
                </a:solidFill>
              </a:ln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594537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ÎÏÎ¿ÏÎ­Î»ÎµÏÎ¼Î± ÎµÎ¹ÎºÏÎ½Î±Ï Î³Î¹Î± extech multimeter">
            <a:extLst>
              <a:ext uri="{FF2B5EF4-FFF2-40B4-BE49-F238E27FC236}">
                <a16:creationId xmlns:a16="http://schemas.microsoft.com/office/drawing/2014/main" id="{0469FDE5-A1A8-48ED-B8BC-A51C74D0C6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8096" y="746891"/>
            <a:ext cx="5124091" cy="5124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223" y="499185"/>
            <a:ext cx="6580328" cy="468657"/>
          </a:xfrm>
        </p:spPr>
        <p:txBody>
          <a:bodyPr>
            <a:normAutofit fontScale="90000"/>
          </a:bodyPr>
          <a:lstStyle/>
          <a:p>
            <a:r>
              <a:rPr lang="el-GR" sz="3600" b="1" dirty="0">
                <a:ln w="0">
                  <a:solidFill>
                    <a:srgbClr val="04617B">
                      <a:lumMod val="50000"/>
                    </a:srgbClr>
                  </a:solidFill>
                </a:ln>
                <a:solidFill>
                  <a:srgbClr val="0F6FC6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Calibri"/>
              </a:rPr>
              <a:t>Πολύμετρο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6A88CBE-4A56-49EF-8364-AD8BFE39141B}" type="slidenum">
              <a:rPr kumimoji="0" lang="el-GR" sz="1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l-GR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9F66CF0-410B-47C7-95F9-B3D77602BAEB}"/>
              </a:ext>
            </a:extLst>
          </p:cNvPr>
          <p:cNvSpPr txBox="1"/>
          <p:nvPr/>
        </p:nvSpPr>
        <p:spPr>
          <a:xfrm>
            <a:off x="8167126" y="6092174"/>
            <a:ext cx="2734655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l-GR" sz="2000" b="1" dirty="0">
                <a:solidFill>
                  <a:srgbClr val="0F6FC6">
                    <a:lumMod val="75000"/>
                  </a:srgbClr>
                </a:solidFill>
                <a:latin typeface="Trebuchet MS"/>
              </a:rPr>
              <a:t>Υποδοχή για τις υπόλοιπες μετρήσεις</a:t>
            </a:r>
            <a:endParaRPr kumimoji="0" lang="el-GR" sz="2000" b="1" i="0" u="none" strike="noStrike" kern="1200" cap="none" spc="0" normalizeH="0" baseline="0" noProof="0" dirty="0">
              <a:ln>
                <a:noFill/>
              </a:ln>
              <a:solidFill>
                <a:srgbClr val="0F6FC6">
                  <a:lumMod val="75000"/>
                </a:srgbClr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9098A7B-52B6-4F48-820D-E7E762977CAD}"/>
              </a:ext>
            </a:extLst>
          </p:cNvPr>
          <p:cNvSpPr txBox="1"/>
          <p:nvPr/>
        </p:nvSpPr>
        <p:spPr>
          <a:xfrm>
            <a:off x="1984080" y="6094639"/>
            <a:ext cx="3650602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l-GR" sz="2000" b="1" dirty="0">
                <a:solidFill>
                  <a:srgbClr val="0F6FC6">
                    <a:lumMod val="75000"/>
                  </a:srgbClr>
                </a:solidFill>
                <a:latin typeface="Trebuchet MS"/>
              </a:rPr>
              <a:t>Υποδοχή για μέτρηση ρεύματος &gt;400</a:t>
            </a:r>
            <a:r>
              <a:rPr lang="en-US" sz="2000" b="1" dirty="0">
                <a:solidFill>
                  <a:srgbClr val="0F6FC6">
                    <a:lumMod val="75000"/>
                  </a:srgbClr>
                </a:solidFill>
                <a:latin typeface="Trebuchet MS"/>
              </a:rPr>
              <a:t> mA </a:t>
            </a:r>
            <a:r>
              <a:rPr lang="el-GR" sz="2000" b="1" dirty="0">
                <a:solidFill>
                  <a:srgbClr val="0F6FC6">
                    <a:lumMod val="75000"/>
                  </a:srgbClr>
                </a:solidFill>
                <a:latin typeface="Trebuchet MS"/>
              </a:rPr>
              <a:t>έως 10</a:t>
            </a:r>
            <a:r>
              <a:rPr lang="en-US" sz="2000" b="1" dirty="0">
                <a:solidFill>
                  <a:srgbClr val="0F6FC6">
                    <a:lumMod val="75000"/>
                  </a:srgbClr>
                </a:solidFill>
                <a:latin typeface="Trebuchet MS"/>
              </a:rPr>
              <a:t> A</a:t>
            </a:r>
            <a:endParaRPr kumimoji="0" lang="el-GR" sz="2000" b="1" i="0" u="none" strike="noStrike" kern="1200" cap="none" spc="0" normalizeH="0" baseline="0" noProof="0" dirty="0">
              <a:ln>
                <a:noFill/>
              </a:ln>
              <a:solidFill>
                <a:srgbClr val="0F6FC6">
                  <a:lumMod val="75000"/>
                </a:srgbClr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cxnSp>
        <p:nvCxnSpPr>
          <p:cNvPr id="46" name="Ευθύγραμμο βέλος σύνδεσης 45">
            <a:extLst>
              <a:ext uri="{FF2B5EF4-FFF2-40B4-BE49-F238E27FC236}">
                <a16:creationId xmlns:a16="http://schemas.microsoft.com/office/drawing/2014/main" id="{770CA23E-3C30-4A04-BDEF-5C0D38A54357}"/>
              </a:ext>
            </a:extLst>
          </p:cNvPr>
          <p:cNvCxnSpPr>
            <a:cxnSpLocks/>
          </p:cNvCxnSpPr>
          <p:nvPr/>
        </p:nvCxnSpPr>
        <p:spPr>
          <a:xfrm flipH="1">
            <a:off x="7911300" y="3070710"/>
            <a:ext cx="1453648" cy="82721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E81AD022-55FA-4981-90CA-1446D826CB9A}"/>
              </a:ext>
            </a:extLst>
          </p:cNvPr>
          <p:cNvSpPr txBox="1"/>
          <p:nvPr/>
        </p:nvSpPr>
        <p:spPr>
          <a:xfrm>
            <a:off x="9329535" y="2671238"/>
            <a:ext cx="2360973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2000" b="1" i="0" u="none" strike="noStrike" kern="1200" cap="none" spc="0" normalizeH="0" baseline="0" noProof="0" dirty="0">
                <a:ln>
                  <a:noFill/>
                </a:ln>
                <a:solidFill>
                  <a:srgbClr val="0F6FC6">
                    <a:lumMod val="75000"/>
                  </a:srgbClr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Χειροκίνητη επιλογή κλίμακας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B23E210-61F5-49C5-8C4C-39A378143443}"/>
              </a:ext>
            </a:extLst>
          </p:cNvPr>
          <p:cNvSpPr txBox="1"/>
          <p:nvPr/>
        </p:nvSpPr>
        <p:spPr>
          <a:xfrm>
            <a:off x="5730587" y="6318296"/>
            <a:ext cx="2340634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l-GR" sz="2000" b="1" dirty="0">
                <a:solidFill>
                  <a:srgbClr val="0F6FC6">
                    <a:lumMod val="75000"/>
                  </a:srgbClr>
                </a:solidFill>
                <a:latin typeface="Trebuchet MS"/>
              </a:rPr>
              <a:t>Υποδοχή </a:t>
            </a:r>
            <a:r>
              <a:rPr lang="en-US" sz="2000" b="1" dirty="0">
                <a:solidFill>
                  <a:srgbClr val="0F6FC6">
                    <a:lumMod val="75000"/>
                  </a:srgbClr>
                </a:solidFill>
                <a:latin typeface="Trebuchet MS"/>
              </a:rPr>
              <a:t>COM (-)</a:t>
            </a:r>
            <a:endParaRPr kumimoji="0" lang="el-GR" sz="2000" b="1" i="0" u="none" strike="noStrike" kern="1200" cap="none" spc="0" normalizeH="0" baseline="0" noProof="0" dirty="0">
              <a:ln>
                <a:noFill/>
              </a:ln>
              <a:solidFill>
                <a:srgbClr val="0F6FC6">
                  <a:lumMod val="75000"/>
                </a:srgbClr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cxnSp>
        <p:nvCxnSpPr>
          <p:cNvPr id="24" name="Ευθύγραμμο βέλος σύνδεσης 23">
            <a:extLst>
              <a:ext uri="{FF2B5EF4-FFF2-40B4-BE49-F238E27FC236}">
                <a16:creationId xmlns:a16="http://schemas.microsoft.com/office/drawing/2014/main" id="{8C53B563-D59E-4539-B9EB-F269F4712C36}"/>
              </a:ext>
            </a:extLst>
          </p:cNvPr>
          <p:cNvCxnSpPr>
            <a:cxnSpLocks/>
          </p:cNvCxnSpPr>
          <p:nvPr/>
        </p:nvCxnSpPr>
        <p:spPr>
          <a:xfrm flipV="1">
            <a:off x="6900904" y="5534828"/>
            <a:ext cx="0" cy="672308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53515FB9-8C07-4C26-95A5-41C72C082F77}"/>
              </a:ext>
            </a:extLst>
          </p:cNvPr>
          <p:cNvSpPr txBox="1"/>
          <p:nvPr/>
        </p:nvSpPr>
        <p:spPr>
          <a:xfrm>
            <a:off x="9220774" y="1872488"/>
            <a:ext cx="2643791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2000" b="1" i="0" u="none" strike="noStrike" kern="1200" cap="none" spc="0" normalizeH="0" baseline="0" noProof="0" dirty="0">
                <a:ln>
                  <a:noFill/>
                </a:ln>
                <a:solidFill>
                  <a:srgbClr val="0F6FC6">
                    <a:lumMod val="75000"/>
                  </a:srgbClr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Διατήρηση τελευταίας </a:t>
            </a:r>
            <a:r>
              <a:rPr lang="el-GR" sz="2000" b="1" dirty="0">
                <a:solidFill>
                  <a:srgbClr val="0F6FC6">
                    <a:lumMod val="75000"/>
                  </a:srgbClr>
                </a:solidFill>
                <a:latin typeface="Trebuchet MS"/>
              </a:rPr>
              <a:t>ένδειξης</a:t>
            </a:r>
            <a:endParaRPr kumimoji="0" lang="el-GR" sz="2000" b="1" i="0" u="none" strike="noStrike" kern="1200" cap="none" spc="0" normalizeH="0" baseline="0" noProof="0" dirty="0">
              <a:ln>
                <a:noFill/>
              </a:ln>
              <a:solidFill>
                <a:srgbClr val="0F6FC6">
                  <a:lumMod val="75000"/>
                </a:srgbClr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cxnSp>
        <p:nvCxnSpPr>
          <p:cNvPr id="38" name="Ευθύγραμμο βέλος σύνδεσης 37">
            <a:extLst>
              <a:ext uri="{FF2B5EF4-FFF2-40B4-BE49-F238E27FC236}">
                <a16:creationId xmlns:a16="http://schemas.microsoft.com/office/drawing/2014/main" id="{17720D0B-68A9-4A88-8DE3-6B064E043FB2}"/>
              </a:ext>
            </a:extLst>
          </p:cNvPr>
          <p:cNvCxnSpPr>
            <a:cxnSpLocks/>
            <a:stCxn id="37" idx="1"/>
          </p:cNvCxnSpPr>
          <p:nvPr/>
        </p:nvCxnSpPr>
        <p:spPr>
          <a:xfrm flipH="1">
            <a:off x="7946120" y="2226431"/>
            <a:ext cx="1274654" cy="552669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6C4F099B-913A-407D-8010-5ACFE86FFD5C}"/>
              </a:ext>
            </a:extLst>
          </p:cNvPr>
          <p:cNvSpPr txBox="1"/>
          <p:nvPr/>
        </p:nvSpPr>
        <p:spPr>
          <a:xfrm>
            <a:off x="9418975" y="625532"/>
            <a:ext cx="2184802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2000" b="1" i="0" u="none" strike="noStrike" kern="1200" cap="none" spc="0" normalizeH="0" baseline="0" noProof="0" dirty="0">
                <a:ln>
                  <a:noFill/>
                </a:ln>
                <a:solidFill>
                  <a:srgbClr val="0F6FC6">
                    <a:lumMod val="75000"/>
                  </a:srgbClr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Σχετική μέτρηση</a:t>
            </a:r>
          </a:p>
        </p:txBody>
      </p:sp>
      <p:cxnSp>
        <p:nvCxnSpPr>
          <p:cNvPr id="43" name="Ευθύγραμμο βέλος σύνδεσης 42">
            <a:extLst>
              <a:ext uri="{FF2B5EF4-FFF2-40B4-BE49-F238E27FC236}">
                <a16:creationId xmlns:a16="http://schemas.microsoft.com/office/drawing/2014/main" id="{5F770A89-6DB7-4691-88DF-1AA271EA18B1}"/>
              </a:ext>
            </a:extLst>
          </p:cNvPr>
          <p:cNvCxnSpPr>
            <a:cxnSpLocks/>
          </p:cNvCxnSpPr>
          <p:nvPr/>
        </p:nvCxnSpPr>
        <p:spPr>
          <a:xfrm flipH="1">
            <a:off x="6288659" y="853370"/>
            <a:ext cx="3100596" cy="1864141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EA9EE57A-1AD0-4DD3-A9E1-6349450F775D}"/>
              </a:ext>
            </a:extLst>
          </p:cNvPr>
          <p:cNvSpPr txBox="1"/>
          <p:nvPr/>
        </p:nvSpPr>
        <p:spPr>
          <a:xfrm>
            <a:off x="9131698" y="1356090"/>
            <a:ext cx="2732867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2000" b="1" i="0" u="none" strike="noStrike" kern="1200" cap="none" spc="0" normalizeH="0" baseline="0" noProof="0" dirty="0">
                <a:ln>
                  <a:noFill/>
                </a:ln>
                <a:solidFill>
                  <a:srgbClr val="0F6FC6">
                    <a:lumMod val="75000"/>
                  </a:srgbClr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Επιλογή λειτουργίας</a:t>
            </a:r>
          </a:p>
        </p:txBody>
      </p:sp>
      <p:cxnSp>
        <p:nvCxnSpPr>
          <p:cNvPr id="45" name="Ευθύγραμμο βέλος σύνδεσης 44">
            <a:extLst>
              <a:ext uri="{FF2B5EF4-FFF2-40B4-BE49-F238E27FC236}">
                <a16:creationId xmlns:a16="http://schemas.microsoft.com/office/drawing/2014/main" id="{C8E2AF27-D7BE-4564-BB18-5FC89096C5ED}"/>
              </a:ext>
            </a:extLst>
          </p:cNvPr>
          <p:cNvCxnSpPr>
            <a:cxnSpLocks/>
            <a:stCxn id="44" idx="1"/>
          </p:cNvCxnSpPr>
          <p:nvPr/>
        </p:nvCxnSpPr>
        <p:spPr>
          <a:xfrm flipH="1">
            <a:off x="6567796" y="1556145"/>
            <a:ext cx="2563902" cy="1381399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Πίνακας 2">
            <a:extLst>
              <a:ext uri="{FF2B5EF4-FFF2-40B4-BE49-F238E27FC236}">
                <a16:creationId xmlns:a16="http://schemas.microsoft.com/office/drawing/2014/main" id="{D7CBBB45-09AF-4138-A74A-5E1AE27978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2638919"/>
              </p:ext>
            </p:extLst>
          </p:nvPr>
        </p:nvGraphicFramePr>
        <p:xfrm>
          <a:off x="165586" y="1069857"/>
          <a:ext cx="5259333" cy="48349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4758">
                  <a:extLst>
                    <a:ext uri="{9D8B030D-6E8A-4147-A177-3AD203B41FA5}">
                      <a16:colId xmlns:a16="http://schemas.microsoft.com/office/drawing/2014/main" val="924739504"/>
                    </a:ext>
                  </a:extLst>
                </a:gridCol>
                <a:gridCol w="4104575">
                  <a:extLst>
                    <a:ext uri="{9D8B030D-6E8A-4147-A177-3AD203B41FA5}">
                      <a16:colId xmlns:a16="http://schemas.microsoft.com/office/drawing/2014/main" val="1366595833"/>
                    </a:ext>
                  </a:extLst>
                </a:gridCol>
              </a:tblGrid>
              <a:tr h="537252">
                <a:tc>
                  <a:txBody>
                    <a:bodyPr/>
                    <a:lstStyle/>
                    <a:p>
                      <a:pPr algn="ctr"/>
                      <a:r>
                        <a:rPr lang="el-GR" sz="2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Επιλογή</a:t>
                      </a:r>
                      <a:endParaRPr lang="el-GR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2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Μέτρηση</a:t>
                      </a:r>
                      <a:endParaRPr lang="el-GR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8459749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0F6FC6">
                              <a:lumMod val="75000"/>
                            </a:srgbClr>
                          </a:solidFill>
                          <a:latin typeface="Trebuchet MS"/>
                        </a:rPr>
                        <a:t>V</a:t>
                      </a:r>
                      <a:r>
                        <a:rPr lang="en-US" sz="1800" b="1" baseline="-25000" dirty="0">
                          <a:solidFill>
                            <a:srgbClr val="0F6FC6">
                              <a:lumMod val="75000"/>
                            </a:srgbClr>
                          </a:solidFill>
                          <a:latin typeface="Trebuchet MS"/>
                        </a:rPr>
                        <a:t>AC</a:t>
                      </a:r>
                      <a:endParaRPr lang="el-GR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sz="1800" b="1" dirty="0">
                          <a:solidFill>
                            <a:srgbClr val="0F6FC6">
                              <a:lumMod val="75000"/>
                            </a:srgbClr>
                          </a:solidFill>
                          <a:latin typeface="Trebuchet MS"/>
                        </a:rPr>
                        <a:t>Εναλλασσόμενη τάση (</a:t>
                      </a:r>
                      <a:r>
                        <a:rPr lang="en-US" sz="1800" b="1" dirty="0">
                          <a:solidFill>
                            <a:srgbClr val="0F6FC6">
                              <a:lumMod val="75000"/>
                            </a:srgbClr>
                          </a:solidFill>
                          <a:latin typeface="Trebuchet MS"/>
                        </a:rPr>
                        <a:t>RMS)</a:t>
                      </a:r>
                      <a:endParaRPr lang="el-GR" sz="1800" b="1" dirty="0">
                        <a:solidFill>
                          <a:srgbClr val="0F6FC6">
                            <a:lumMod val="75000"/>
                          </a:srgbClr>
                        </a:solidFill>
                        <a:latin typeface="Trebuchet M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139144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0F6FC6">
                              <a:lumMod val="75000"/>
                            </a:srgbClr>
                          </a:solidFill>
                          <a:latin typeface="Trebuchet MS"/>
                        </a:rPr>
                        <a:t>V</a:t>
                      </a:r>
                      <a:r>
                        <a:rPr lang="en-US" sz="1800" b="1" baseline="-25000" dirty="0">
                          <a:solidFill>
                            <a:srgbClr val="0F6FC6">
                              <a:lumMod val="75000"/>
                            </a:srgbClr>
                          </a:solidFill>
                          <a:latin typeface="Trebuchet MS"/>
                        </a:rPr>
                        <a:t>DC</a:t>
                      </a:r>
                      <a:endParaRPr lang="el-GR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l-GR" sz="1800" b="1" dirty="0">
                          <a:solidFill>
                            <a:srgbClr val="0F6FC6">
                              <a:lumMod val="75000"/>
                            </a:srgbClr>
                          </a:solidFill>
                          <a:latin typeface="Trebuchet MS"/>
                        </a:rPr>
                        <a:t>Συνεχής τάση</a:t>
                      </a:r>
                      <a:endParaRPr lang="el-GR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9312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0F6FC6">
                              <a:lumMod val="75000"/>
                            </a:srgbClr>
                          </a:solidFill>
                          <a:latin typeface="Trebuchet MS"/>
                        </a:rPr>
                        <a:t>Hz</a:t>
                      </a:r>
                      <a:endParaRPr lang="el-GR" sz="1800" b="1" dirty="0">
                        <a:solidFill>
                          <a:srgbClr val="0F6FC6">
                            <a:lumMod val="75000"/>
                          </a:srgbClr>
                        </a:solidFill>
                        <a:latin typeface="Trebuchet MS"/>
                      </a:endParaRPr>
                    </a:p>
                    <a:p>
                      <a:pPr algn="ctr"/>
                      <a:r>
                        <a:rPr lang="en-US" sz="1800" b="1" dirty="0">
                          <a:solidFill>
                            <a:srgbClr val="0F6FC6">
                              <a:lumMod val="75000"/>
                            </a:srgbClr>
                          </a:solidFill>
                          <a:latin typeface="Trebuchet MS"/>
                        </a:rPr>
                        <a:t>%</a:t>
                      </a:r>
                      <a:endParaRPr lang="el-GR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sz="1800" b="1" dirty="0">
                          <a:solidFill>
                            <a:srgbClr val="0F6FC6">
                              <a:lumMod val="75000"/>
                            </a:srgbClr>
                          </a:solidFill>
                          <a:latin typeface="Trebuchet MS"/>
                        </a:rPr>
                        <a:t>Συχνότητα</a:t>
                      </a:r>
                      <a:r>
                        <a:rPr lang="en-US" sz="1800" b="1" dirty="0">
                          <a:solidFill>
                            <a:srgbClr val="0F6FC6">
                              <a:lumMod val="75000"/>
                            </a:srgbClr>
                          </a:solidFill>
                          <a:latin typeface="Trebuchet MS"/>
                        </a:rPr>
                        <a:t> </a:t>
                      </a:r>
                      <a:endParaRPr lang="el-GR" sz="1800" b="1" dirty="0">
                        <a:solidFill>
                          <a:srgbClr val="0F6FC6">
                            <a:lumMod val="75000"/>
                          </a:srgbClr>
                        </a:solidFill>
                        <a:latin typeface="Trebuchet M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rgbClr val="0F6FC6">
                              <a:lumMod val="75000"/>
                            </a:srgbClr>
                          </a:solidFill>
                          <a:latin typeface="Trebuchet MS"/>
                        </a:rPr>
                        <a:t>Duty cycle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2604359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sz="1800" b="1" baseline="30000" dirty="0">
                          <a:solidFill>
                            <a:srgbClr val="0F6FC6">
                              <a:lumMod val="75000"/>
                            </a:srgbClr>
                          </a:solidFill>
                          <a:latin typeface="Trebuchet MS"/>
                        </a:rPr>
                        <a:t>o</a:t>
                      </a:r>
                      <a:r>
                        <a:rPr lang="en-US" sz="1800" b="1" dirty="0">
                          <a:solidFill>
                            <a:srgbClr val="0F6FC6">
                              <a:lumMod val="75000"/>
                            </a:srgbClr>
                          </a:solidFill>
                          <a:latin typeface="Trebuchet MS"/>
                        </a:rPr>
                        <a:t>F</a:t>
                      </a:r>
                      <a:endParaRPr lang="el-GR" sz="1800" b="1" dirty="0">
                        <a:solidFill>
                          <a:srgbClr val="0F6FC6">
                            <a:lumMod val="75000"/>
                          </a:srgbClr>
                        </a:solidFill>
                        <a:latin typeface="Trebuchet MS"/>
                      </a:endParaRPr>
                    </a:p>
                    <a:p>
                      <a:pPr algn="ctr"/>
                      <a:r>
                        <a:rPr lang="en-US" sz="1800" b="1" baseline="30000" dirty="0">
                          <a:solidFill>
                            <a:srgbClr val="0F6FC6">
                              <a:lumMod val="75000"/>
                            </a:srgbClr>
                          </a:solidFill>
                          <a:latin typeface="Trebuchet MS"/>
                        </a:rPr>
                        <a:t>o</a:t>
                      </a:r>
                      <a:r>
                        <a:rPr lang="en-US" sz="1800" b="1" dirty="0">
                          <a:solidFill>
                            <a:srgbClr val="0F6FC6">
                              <a:lumMod val="75000"/>
                            </a:srgbClr>
                          </a:solidFill>
                          <a:latin typeface="Trebuchet MS"/>
                        </a:rPr>
                        <a:t>C</a:t>
                      </a:r>
                      <a:endParaRPr lang="el-GR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l-GR" sz="1800" b="1" dirty="0">
                          <a:solidFill>
                            <a:srgbClr val="0F6FC6">
                              <a:lumMod val="75000"/>
                            </a:srgbClr>
                          </a:solidFill>
                          <a:latin typeface="Trebuchet MS"/>
                        </a:rPr>
                        <a:t>Θερμοκρασία</a:t>
                      </a:r>
                      <a:r>
                        <a:rPr lang="en-US" sz="1800" b="1" dirty="0">
                          <a:solidFill>
                            <a:srgbClr val="0F6FC6">
                              <a:lumMod val="75000"/>
                            </a:srgbClr>
                          </a:solidFill>
                          <a:latin typeface="Trebuchet MS"/>
                        </a:rPr>
                        <a:t> </a:t>
                      </a:r>
                      <a:r>
                        <a:rPr lang="el-GR" sz="1800" b="1" dirty="0">
                          <a:solidFill>
                            <a:srgbClr val="0F6FC6">
                              <a:lumMod val="75000"/>
                            </a:srgbClr>
                          </a:solidFill>
                          <a:latin typeface="Trebuchet MS"/>
                        </a:rPr>
                        <a:t>σε </a:t>
                      </a:r>
                      <a:r>
                        <a:rPr lang="en-US" sz="1800" b="1" baseline="30000" dirty="0">
                          <a:solidFill>
                            <a:srgbClr val="0F6FC6">
                              <a:lumMod val="75000"/>
                            </a:srgbClr>
                          </a:solidFill>
                          <a:latin typeface="Trebuchet MS"/>
                        </a:rPr>
                        <a:t>o</a:t>
                      </a:r>
                      <a:r>
                        <a:rPr lang="en-US" sz="1800" b="1" dirty="0">
                          <a:solidFill>
                            <a:srgbClr val="0F6FC6">
                              <a:lumMod val="75000"/>
                            </a:srgbClr>
                          </a:solidFill>
                          <a:latin typeface="Trebuchet MS"/>
                        </a:rPr>
                        <a:t>F</a:t>
                      </a:r>
                      <a:endParaRPr lang="el-GR" sz="1800" b="1" dirty="0">
                        <a:solidFill>
                          <a:srgbClr val="0F6FC6">
                            <a:lumMod val="75000"/>
                          </a:srgbClr>
                        </a:solidFill>
                        <a:latin typeface="Trebuchet M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sz="1800" b="1" dirty="0">
                          <a:solidFill>
                            <a:srgbClr val="0F6FC6">
                              <a:lumMod val="75000"/>
                            </a:srgbClr>
                          </a:solidFill>
                          <a:latin typeface="Trebuchet MS"/>
                        </a:rPr>
                        <a:t>Θερμοκρασία</a:t>
                      </a:r>
                      <a:r>
                        <a:rPr lang="en-US" sz="1800" b="1" dirty="0">
                          <a:solidFill>
                            <a:srgbClr val="0F6FC6">
                              <a:lumMod val="75000"/>
                            </a:srgbClr>
                          </a:solidFill>
                          <a:latin typeface="Trebuchet MS"/>
                        </a:rPr>
                        <a:t> </a:t>
                      </a:r>
                      <a:r>
                        <a:rPr lang="el-GR" sz="1800" b="1" dirty="0">
                          <a:solidFill>
                            <a:srgbClr val="0F6FC6">
                              <a:lumMod val="75000"/>
                            </a:srgbClr>
                          </a:solidFill>
                          <a:latin typeface="Trebuchet MS"/>
                        </a:rPr>
                        <a:t>σε </a:t>
                      </a:r>
                      <a:r>
                        <a:rPr lang="en-US" sz="1800" b="1" baseline="30000" dirty="0">
                          <a:solidFill>
                            <a:srgbClr val="0F6FC6">
                              <a:lumMod val="75000"/>
                            </a:srgbClr>
                          </a:solidFill>
                          <a:latin typeface="Trebuchet MS"/>
                        </a:rPr>
                        <a:t>o</a:t>
                      </a:r>
                      <a:r>
                        <a:rPr lang="en-US" sz="1800" b="1" dirty="0">
                          <a:solidFill>
                            <a:srgbClr val="0F6FC6">
                              <a:lumMod val="75000"/>
                            </a:srgbClr>
                          </a:solidFill>
                          <a:latin typeface="Trebuchet MS"/>
                        </a:rPr>
                        <a:t>C</a:t>
                      </a:r>
                      <a:endParaRPr lang="el-GR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5258959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endParaRPr lang="el-GR" sz="1800" b="1" dirty="0">
                        <a:solidFill>
                          <a:srgbClr val="0F6FC6">
                            <a:lumMod val="75000"/>
                          </a:srgbClr>
                        </a:solidFill>
                        <a:latin typeface="Trebuchet MS"/>
                      </a:endParaRPr>
                    </a:p>
                    <a:p>
                      <a:pPr algn="ctr"/>
                      <a:r>
                        <a:rPr lang="el-GR" sz="1800" b="1" dirty="0">
                          <a:solidFill>
                            <a:srgbClr val="0F6FC6">
                              <a:lumMod val="75000"/>
                            </a:srgbClr>
                          </a:solidFill>
                          <a:latin typeface="Trebuchet MS"/>
                        </a:rPr>
                        <a:t>Ω</a:t>
                      </a:r>
                    </a:p>
                    <a:p>
                      <a:pPr algn="ctr"/>
                      <a:endParaRPr lang="el-GR" sz="1800" dirty="0"/>
                    </a:p>
                    <a:p>
                      <a:pPr algn="ctr"/>
                      <a:r>
                        <a:rPr kumimoji="0" lang="en-US" sz="1800" b="1" kern="1200" dirty="0">
                          <a:solidFill>
                            <a:srgbClr val="0F6FC6">
                              <a:lumMod val="75000"/>
                            </a:srgbClr>
                          </a:solidFill>
                          <a:latin typeface="Trebuchet MS"/>
                          <a:ea typeface="+mn-ea"/>
                          <a:cs typeface="+mn-cs"/>
                        </a:rPr>
                        <a:t>CAP</a:t>
                      </a:r>
                      <a:endParaRPr kumimoji="0" lang="el-GR" sz="1800" b="1" kern="1200" dirty="0">
                        <a:solidFill>
                          <a:srgbClr val="0F6FC6">
                            <a:lumMod val="75000"/>
                          </a:srgbClr>
                        </a:solidFill>
                        <a:latin typeface="Trebuchet MS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sz="1800" b="1" dirty="0">
                          <a:solidFill>
                            <a:srgbClr val="0F6FC6">
                              <a:lumMod val="75000"/>
                            </a:srgbClr>
                          </a:solidFill>
                          <a:latin typeface="Trebuchet MS"/>
                        </a:rPr>
                        <a:t>Πτώση τάσης διόδου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sz="1800" b="1" dirty="0">
                          <a:solidFill>
                            <a:srgbClr val="0F6FC6">
                              <a:lumMod val="75000"/>
                            </a:srgbClr>
                          </a:solidFill>
                          <a:latin typeface="Trebuchet MS"/>
                        </a:rPr>
                        <a:t>Αντίσταση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sz="1800" b="1" dirty="0">
                          <a:solidFill>
                            <a:srgbClr val="0F6FC6">
                              <a:lumMod val="75000"/>
                            </a:srgbClr>
                          </a:solidFill>
                          <a:latin typeface="Trebuchet MS"/>
                        </a:rPr>
                        <a:t>Έλεγχος συνέχειας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sz="1800" b="1" dirty="0">
                          <a:solidFill>
                            <a:srgbClr val="0F6FC6">
                              <a:lumMod val="75000"/>
                            </a:srgbClr>
                          </a:solidFill>
                          <a:latin typeface="Trebuchet MS"/>
                        </a:rPr>
                        <a:t>Χωρητικότητα πυκνωτή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5805367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l-GR" sz="1800" b="1" dirty="0">
                          <a:solidFill>
                            <a:srgbClr val="0F6FC6">
                              <a:lumMod val="75000"/>
                            </a:srgbClr>
                          </a:solidFill>
                          <a:latin typeface="Trebuchet MS"/>
                        </a:rPr>
                        <a:t>μ</a:t>
                      </a:r>
                      <a:r>
                        <a:rPr lang="en-US" sz="1800" b="1" dirty="0">
                          <a:solidFill>
                            <a:srgbClr val="0F6FC6">
                              <a:lumMod val="75000"/>
                            </a:srgbClr>
                          </a:solidFill>
                          <a:latin typeface="Trebuchet MS"/>
                        </a:rPr>
                        <a:t>A</a:t>
                      </a:r>
                      <a:endParaRPr lang="el-GR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l-GR" sz="1800" b="1" dirty="0">
                          <a:solidFill>
                            <a:srgbClr val="0F6FC6">
                              <a:lumMod val="75000"/>
                            </a:srgbClr>
                          </a:solidFill>
                          <a:latin typeface="Trebuchet MS"/>
                        </a:rPr>
                        <a:t>Ένταση ρεύματος έως μΑ</a:t>
                      </a:r>
                      <a:endParaRPr lang="el-GR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464087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F6FC6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Trebuchet MS"/>
                          <a:ea typeface="+mn-ea"/>
                          <a:cs typeface="+mn-cs"/>
                        </a:rPr>
                        <a:t>mA</a:t>
                      </a:r>
                      <a:endParaRPr lang="el-GR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l-GR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F6FC6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Trebuchet MS"/>
                          <a:ea typeface="+mn-ea"/>
                          <a:cs typeface="+mn-cs"/>
                        </a:rPr>
                        <a:t>Ένταση ρεύματος </a:t>
                      </a:r>
                      <a:r>
                        <a:rPr lang="el-GR" sz="1800" b="1" dirty="0">
                          <a:solidFill>
                            <a:srgbClr val="0F6FC6">
                              <a:lumMod val="75000"/>
                            </a:srgbClr>
                          </a:solidFill>
                          <a:latin typeface="Trebuchet MS"/>
                        </a:rPr>
                        <a:t>έως 400</a:t>
                      </a:r>
                      <a:r>
                        <a:rPr lang="en-US" sz="1800" b="1" dirty="0">
                          <a:solidFill>
                            <a:srgbClr val="0F6FC6">
                              <a:lumMod val="75000"/>
                            </a:srgbClr>
                          </a:solidFill>
                          <a:latin typeface="Trebuchet MS"/>
                        </a:rPr>
                        <a:t> mA)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9172697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0F6FC6">
                              <a:lumMod val="75000"/>
                            </a:srgbClr>
                          </a:solidFill>
                          <a:latin typeface="Trebuchet MS"/>
                        </a:rPr>
                        <a:t>10A</a:t>
                      </a:r>
                      <a:endParaRPr lang="el-GR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l-GR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F6FC6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Trebuchet MS"/>
                          <a:ea typeface="+mn-ea"/>
                          <a:cs typeface="+mn-cs"/>
                        </a:rPr>
                        <a:t>Ένταση ρεύματος (</a:t>
                      </a:r>
                      <a:r>
                        <a:rPr lang="el-GR" sz="1800" b="1" dirty="0">
                          <a:solidFill>
                            <a:srgbClr val="0F6FC6">
                              <a:lumMod val="75000"/>
                            </a:srgbClr>
                          </a:solidFill>
                          <a:latin typeface="Trebuchet MS"/>
                        </a:rPr>
                        <a:t>&gt;400</a:t>
                      </a:r>
                      <a:r>
                        <a:rPr lang="en-US" sz="1800" b="1" dirty="0">
                          <a:solidFill>
                            <a:srgbClr val="0F6FC6">
                              <a:lumMod val="75000"/>
                            </a:srgbClr>
                          </a:solidFill>
                          <a:latin typeface="Trebuchet MS"/>
                        </a:rPr>
                        <a:t>mA </a:t>
                      </a:r>
                      <a:r>
                        <a:rPr lang="el-GR" sz="1800" b="1" dirty="0">
                          <a:solidFill>
                            <a:srgbClr val="0F6FC6">
                              <a:lumMod val="75000"/>
                            </a:srgbClr>
                          </a:solidFill>
                          <a:latin typeface="Trebuchet MS"/>
                        </a:rPr>
                        <a:t>έως </a:t>
                      </a:r>
                      <a:r>
                        <a:rPr lang="en-US" sz="1800" b="1" dirty="0">
                          <a:solidFill>
                            <a:srgbClr val="0F6FC6">
                              <a:lumMod val="75000"/>
                            </a:srgbClr>
                          </a:solidFill>
                          <a:latin typeface="Trebuchet MS"/>
                        </a:rPr>
                        <a:t>1</a:t>
                      </a:r>
                      <a:r>
                        <a:rPr lang="el-GR" sz="1800" b="1" dirty="0">
                          <a:solidFill>
                            <a:srgbClr val="0F6FC6">
                              <a:lumMod val="75000"/>
                            </a:srgbClr>
                          </a:solidFill>
                          <a:latin typeface="Trebuchet MS"/>
                        </a:rPr>
                        <a:t>0</a:t>
                      </a:r>
                      <a:r>
                        <a:rPr lang="en-US" sz="1800" b="1" dirty="0">
                          <a:solidFill>
                            <a:srgbClr val="0F6FC6">
                              <a:lumMod val="75000"/>
                            </a:srgbClr>
                          </a:solidFill>
                          <a:latin typeface="Trebuchet MS"/>
                        </a:rPr>
                        <a:t>A</a:t>
                      </a:r>
                      <a:r>
                        <a:rPr lang="el-GR" sz="1800" b="1" dirty="0">
                          <a:solidFill>
                            <a:srgbClr val="0F6FC6">
                              <a:lumMod val="75000"/>
                            </a:srgbClr>
                          </a:solidFill>
                          <a:latin typeface="Trebuchet MS"/>
                        </a:rPr>
                        <a:t>)</a:t>
                      </a:r>
                      <a:endParaRPr lang="el-GR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1872025"/>
                  </a:ext>
                </a:extLst>
              </a:tr>
            </a:tbl>
          </a:graphicData>
        </a:graphic>
      </p:graphicFrame>
      <p:cxnSp>
        <p:nvCxnSpPr>
          <p:cNvPr id="20" name="Ευθύγραμμο βέλος σύνδεσης 19">
            <a:extLst>
              <a:ext uri="{FF2B5EF4-FFF2-40B4-BE49-F238E27FC236}">
                <a16:creationId xmlns:a16="http://schemas.microsoft.com/office/drawing/2014/main" id="{6A5261E1-B659-4A9F-8D59-D22F054F9984}"/>
              </a:ext>
            </a:extLst>
          </p:cNvPr>
          <p:cNvCxnSpPr>
            <a:cxnSpLocks/>
          </p:cNvCxnSpPr>
          <p:nvPr/>
        </p:nvCxnSpPr>
        <p:spPr>
          <a:xfrm flipV="1">
            <a:off x="5195268" y="5426431"/>
            <a:ext cx="881023" cy="77929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6" name="Εικόνα 5">
            <a:extLst>
              <a:ext uri="{FF2B5EF4-FFF2-40B4-BE49-F238E27FC236}">
                <a16:creationId xmlns:a16="http://schemas.microsoft.com/office/drawing/2014/main" id="{1BB1A658-BC91-4C67-913A-BDF4E0D3E2D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024" y="3686214"/>
            <a:ext cx="251766" cy="251766"/>
          </a:xfrm>
          <a:prstGeom prst="rect">
            <a:avLst/>
          </a:prstGeom>
        </p:spPr>
      </p:pic>
      <p:pic>
        <p:nvPicPr>
          <p:cNvPr id="1026" name="Picture 2" descr="https://image.flaticon.com/icons/png/512/53/53524.png">
            <a:extLst>
              <a:ext uri="{FF2B5EF4-FFF2-40B4-BE49-F238E27FC236}">
                <a16:creationId xmlns:a16="http://schemas.microsoft.com/office/drawing/2014/main" id="{B5D087F7-F582-4817-8C99-9D4A66660F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660024" y="4238758"/>
            <a:ext cx="225651" cy="225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5" name="Ευθύγραμμο βέλος σύνδεσης 34">
            <a:extLst>
              <a:ext uri="{FF2B5EF4-FFF2-40B4-BE49-F238E27FC236}">
                <a16:creationId xmlns:a16="http://schemas.microsoft.com/office/drawing/2014/main" id="{982773E7-E030-47CA-AE52-F8559C0BDDC2}"/>
              </a:ext>
            </a:extLst>
          </p:cNvPr>
          <p:cNvCxnSpPr>
            <a:cxnSpLocks/>
          </p:cNvCxnSpPr>
          <p:nvPr/>
        </p:nvCxnSpPr>
        <p:spPr>
          <a:xfrm>
            <a:off x="5411123" y="4096348"/>
            <a:ext cx="1489781" cy="1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0" name="Picture 2" descr="Pulse Width Modulation - learn.sparkfun.com">
            <a:extLst>
              <a:ext uri="{FF2B5EF4-FFF2-40B4-BE49-F238E27FC236}">
                <a16:creationId xmlns:a16="http://schemas.microsoft.com/office/drawing/2014/main" id="{25728C5A-A406-498C-8BBA-7ADE99666B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6965" y="2099445"/>
            <a:ext cx="1489781" cy="102221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 descr="ÎÏÎ¿ÏÎ­Î»ÎµÏÎ¼Î± ÎµÎ¹ÎºÏÎ½Î±Ï Î³Î¹Î± extech multimeter">
            <a:extLst>
              <a:ext uri="{FF2B5EF4-FFF2-40B4-BE49-F238E27FC236}">
                <a16:creationId xmlns:a16="http://schemas.microsoft.com/office/drawing/2014/main" id="{53EDC393-870D-4435-AF06-8A2435491B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02" t="77837" r="31486" b="2341"/>
          <a:stretch/>
        </p:blipFill>
        <p:spPr bwMode="auto">
          <a:xfrm>
            <a:off x="8669167" y="3380885"/>
            <a:ext cx="3306596" cy="168001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9" name="Ευθύγραμμο βέλος σύνδεσης 28">
            <a:extLst>
              <a:ext uri="{FF2B5EF4-FFF2-40B4-BE49-F238E27FC236}">
                <a16:creationId xmlns:a16="http://schemas.microsoft.com/office/drawing/2014/main" id="{434DAB15-B09A-48BA-88E9-2437711081EB}"/>
              </a:ext>
            </a:extLst>
          </p:cNvPr>
          <p:cNvCxnSpPr>
            <a:cxnSpLocks/>
          </p:cNvCxnSpPr>
          <p:nvPr/>
        </p:nvCxnSpPr>
        <p:spPr>
          <a:xfrm flipV="1">
            <a:off x="2653938" y="2570982"/>
            <a:ext cx="1003027" cy="246026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5" name="Ευθύγραμμο βέλος σύνδεσης 24">
            <a:extLst>
              <a:ext uri="{FF2B5EF4-FFF2-40B4-BE49-F238E27FC236}">
                <a16:creationId xmlns:a16="http://schemas.microsoft.com/office/drawing/2014/main" id="{EC068B2D-AABC-4FF5-922F-42200E73AA04}"/>
              </a:ext>
            </a:extLst>
          </p:cNvPr>
          <p:cNvCxnSpPr>
            <a:cxnSpLocks/>
          </p:cNvCxnSpPr>
          <p:nvPr/>
        </p:nvCxnSpPr>
        <p:spPr>
          <a:xfrm flipH="1" flipV="1">
            <a:off x="7764645" y="5375482"/>
            <a:ext cx="1325842" cy="779291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6" name="Δεξί άγκιστρο 15">
            <a:extLst>
              <a:ext uri="{FF2B5EF4-FFF2-40B4-BE49-F238E27FC236}">
                <a16:creationId xmlns:a16="http://schemas.microsoft.com/office/drawing/2014/main" id="{BD385B95-D19B-4387-89DD-E59CA75CDF8E}"/>
              </a:ext>
            </a:extLst>
          </p:cNvPr>
          <p:cNvSpPr/>
          <p:nvPr/>
        </p:nvSpPr>
        <p:spPr>
          <a:xfrm rot="5400000">
            <a:off x="10200441" y="4297147"/>
            <a:ext cx="340253" cy="1501831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B609290-1385-4AE9-A4C5-76B7E584CBA7}"/>
              </a:ext>
            </a:extLst>
          </p:cNvPr>
          <p:cNvSpPr txBox="1"/>
          <p:nvPr/>
        </p:nvSpPr>
        <p:spPr>
          <a:xfrm>
            <a:off x="8539515" y="5137410"/>
            <a:ext cx="3642770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l-GR" sz="2000" b="1" dirty="0">
                <a:solidFill>
                  <a:srgbClr val="0F6FC6">
                    <a:lumMod val="75000"/>
                  </a:srgbClr>
                </a:solidFill>
                <a:latin typeface="Trebuchet MS"/>
              </a:rPr>
              <a:t>Μέγιστες επιτρεπόμενες τάσεις και εντάσεις εισόδων</a:t>
            </a:r>
            <a:endParaRPr kumimoji="0" lang="el-GR" sz="2000" b="1" i="0" u="none" strike="noStrike" kern="1200" cap="none" spc="0" normalizeH="0" baseline="0" noProof="0" dirty="0">
              <a:ln>
                <a:noFill/>
              </a:ln>
              <a:solidFill>
                <a:srgbClr val="0F6FC6">
                  <a:lumMod val="75000"/>
                </a:srgbClr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535638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xfrm>
            <a:off x="262477" y="408080"/>
            <a:ext cx="6928031" cy="788672"/>
          </a:xfrm>
        </p:spPr>
        <p:txBody>
          <a:bodyPr>
            <a:noAutofit/>
          </a:bodyPr>
          <a:lstStyle/>
          <a:p>
            <a:r>
              <a:rPr lang="el-GR" sz="3600" b="1" dirty="0">
                <a:ln w="0">
                  <a:solidFill>
                    <a:srgbClr val="04617B">
                      <a:lumMod val="50000"/>
                    </a:srgbClr>
                  </a:solidFill>
                </a:ln>
                <a:solidFill>
                  <a:srgbClr val="0F6FC6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Calibri"/>
                <a:cs typeface="Consolas" pitchFamily="49" charset="0"/>
              </a:rPr>
              <a:t>Χρωματικός κώδικας αντιστάσεων</a:t>
            </a:r>
            <a:endParaRPr lang="el-GR" sz="3600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6A88CBE-4A56-49EF-8364-AD8BFE39141B}" type="slidenum">
              <a:rPr kumimoji="0" lang="el-GR" sz="1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l-GR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graphicFrame>
        <p:nvGraphicFramePr>
          <p:cNvPr id="5" name="Πίνακας 4">
            <a:extLst>
              <a:ext uri="{FF2B5EF4-FFF2-40B4-BE49-F238E27FC236}">
                <a16:creationId xmlns:a16="http://schemas.microsoft.com/office/drawing/2014/main" id="{E1781CC4-B694-4C22-B113-BAB8FA6D0B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4371346"/>
              </p:ext>
            </p:extLst>
          </p:nvPr>
        </p:nvGraphicFramePr>
        <p:xfrm>
          <a:off x="345055" y="1416710"/>
          <a:ext cx="5572664" cy="5033214"/>
        </p:xfrm>
        <a:graphic>
          <a:graphicData uri="http://schemas.openxmlformats.org/drawingml/2006/table">
            <a:tbl>
              <a:tblPr firstRow="1" firstCol="1" bandRow="1"/>
              <a:tblGrid>
                <a:gridCol w="866531">
                  <a:extLst>
                    <a:ext uri="{9D8B030D-6E8A-4147-A177-3AD203B41FA5}">
                      <a16:colId xmlns:a16="http://schemas.microsoft.com/office/drawing/2014/main" val="2946185958"/>
                    </a:ext>
                  </a:extLst>
                </a:gridCol>
                <a:gridCol w="472898">
                  <a:extLst>
                    <a:ext uri="{9D8B030D-6E8A-4147-A177-3AD203B41FA5}">
                      <a16:colId xmlns:a16="http://schemas.microsoft.com/office/drawing/2014/main" val="2288871019"/>
                    </a:ext>
                  </a:extLst>
                </a:gridCol>
                <a:gridCol w="855111">
                  <a:extLst>
                    <a:ext uri="{9D8B030D-6E8A-4147-A177-3AD203B41FA5}">
                      <a16:colId xmlns:a16="http://schemas.microsoft.com/office/drawing/2014/main" val="217853020"/>
                    </a:ext>
                  </a:extLst>
                </a:gridCol>
                <a:gridCol w="854438">
                  <a:extLst>
                    <a:ext uri="{9D8B030D-6E8A-4147-A177-3AD203B41FA5}">
                      <a16:colId xmlns:a16="http://schemas.microsoft.com/office/drawing/2014/main" val="2837891038"/>
                    </a:ext>
                  </a:extLst>
                </a:gridCol>
                <a:gridCol w="855111">
                  <a:extLst>
                    <a:ext uri="{9D8B030D-6E8A-4147-A177-3AD203B41FA5}">
                      <a16:colId xmlns:a16="http://schemas.microsoft.com/office/drawing/2014/main" val="2996226039"/>
                    </a:ext>
                  </a:extLst>
                </a:gridCol>
                <a:gridCol w="867874">
                  <a:extLst>
                    <a:ext uri="{9D8B030D-6E8A-4147-A177-3AD203B41FA5}">
                      <a16:colId xmlns:a16="http://schemas.microsoft.com/office/drawing/2014/main" val="4111302385"/>
                    </a:ext>
                  </a:extLst>
                </a:gridCol>
                <a:gridCol w="800701">
                  <a:extLst>
                    <a:ext uri="{9D8B030D-6E8A-4147-A177-3AD203B41FA5}">
                      <a16:colId xmlns:a16="http://schemas.microsoft.com/office/drawing/2014/main" val="2665165359"/>
                    </a:ext>
                  </a:extLst>
                </a:gridCol>
              </a:tblGrid>
              <a:tr h="383557">
                <a:tc grid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l-GR" sz="1100" b="1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ΧΡΩΜΑ</a:t>
                      </a:r>
                      <a:endParaRPr lang="el-GR" sz="9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262" marR="6226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l-G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l-GR" sz="1000" b="1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el-GR" sz="1000" b="1" baseline="3000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η </a:t>
                      </a:r>
                      <a:r>
                        <a:rPr lang="el-GR" sz="1000" b="1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ΛΩΡΙΔΑ</a:t>
                      </a:r>
                      <a:endParaRPr lang="el-GR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262" marR="6226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l-GR" sz="1000" b="1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l-GR" sz="1000" b="1" baseline="3000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η </a:t>
                      </a:r>
                      <a:r>
                        <a:rPr lang="el-GR" sz="1000" b="1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ΛΩΡΙΔΑ</a:t>
                      </a:r>
                      <a:endParaRPr lang="el-GR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262" marR="6226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l-GR" sz="1000" b="1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r>
                        <a:rPr lang="el-GR" sz="1000" b="1" baseline="30000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η </a:t>
                      </a:r>
                      <a:r>
                        <a:rPr lang="el-GR" sz="1000" b="1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ΛΩΡΙΔΑ</a:t>
                      </a:r>
                      <a:endParaRPr lang="el-GR" sz="9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262" marR="6226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l-GR" sz="1000" b="1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r>
                        <a:rPr lang="el-GR" sz="1000" b="1" baseline="3000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η </a:t>
                      </a:r>
                      <a:r>
                        <a:rPr lang="el-GR" sz="1000" b="1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ΛΩΡΙΔΑ</a:t>
                      </a:r>
                      <a:endParaRPr lang="el-GR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262" marR="6226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l-GR" sz="1000" b="1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r>
                        <a:rPr lang="el-GR" sz="1000" b="1" baseline="3000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η </a:t>
                      </a:r>
                      <a:r>
                        <a:rPr lang="el-GR" sz="1000" b="1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ΛΩΡΙΔΑ</a:t>
                      </a:r>
                      <a:endParaRPr lang="el-GR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262" marR="6226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7390187"/>
                  </a:ext>
                </a:extLst>
              </a:tr>
              <a:tr h="38355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l-GR" sz="1100" b="1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Μαύρο</a:t>
                      </a:r>
                      <a:endParaRPr lang="el-GR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262" marR="6226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l-GR" sz="110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l-GR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262" marR="6226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D0D0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l-GR" sz="1100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l-GR" sz="9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262" marR="6226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l-GR" sz="110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l-GR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262" marR="6226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l-GR" sz="1100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l-GR" sz="9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262" marR="6226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r>
                        <a:rPr lang="el-GR" sz="1100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1Ω</a:t>
                      </a:r>
                      <a:endParaRPr lang="el-GR" sz="9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262" marR="6226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l-GR" sz="110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l-GR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262" marR="6226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275839"/>
                  </a:ext>
                </a:extLst>
              </a:tr>
              <a:tr h="38355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l-GR" sz="1100" b="1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Καφέ</a:t>
                      </a:r>
                      <a:endParaRPr lang="el-GR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262" marR="6226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l-GR" sz="110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l-GR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262" marR="6226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33C0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l-GR" sz="1100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l-GR" sz="9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262" marR="6226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l-GR" sz="110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l-GR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262" marR="6226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l-GR" sz="1100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l-GR" sz="9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262" marR="6226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r>
                        <a:rPr lang="el-GR" sz="1100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10Ω</a:t>
                      </a:r>
                      <a:endParaRPr lang="el-GR" sz="9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262" marR="6226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±1%</a:t>
                      </a:r>
                      <a:endParaRPr lang="el-GR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262" marR="6226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03532641"/>
                  </a:ext>
                </a:extLst>
              </a:tr>
              <a:tr h="38355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l-GR" sz="1100" b="1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Κόκκινο</a:t>
                      </a:r>
                      <a:endParaRPr lang="el-GR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262" marR="6226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l-GR" sz="110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l-GR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262" marR="6226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l-GR" sz="110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l-GR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262" marR="6226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l-GR" sz="110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l-GR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262" marR="6226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l-GR" sz="1100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l-GR" sz="9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262" marR="6226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r>
                        <a:rPr lang="el-GR" sz="1100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100Ω</a:t>
                      </a:r>
                      <a:endParaRPr lang="el-GR" sz="9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262" marR="6226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±2%</a:t>
                      </a:r>
                      <a:endParaRPr lang="el-GR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262" marR="6226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5602401"/>
                  </a:ext>
                </a:extLst>
              </a:tr>
              <a:tr h="43053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l-GR" sz="1100" b="1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Πορτοκαλί</a:t>
                      </a:r>
                      <a:endParaRPr lang="el-GR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262" marR="6226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l-GR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262" marR="6226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l-GR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262" marR="6226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l-GR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262" marR="6226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l-GR" sz="9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262" marR="6226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r>
                        <a:rPr lang="el-GR" sz="1100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k</a:t>
                      </a:r>
                      <a:r>
                        <a:rPr lang="el-GR" sz="1100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Ω</a:t>
                      </a:r>
                      <a:endParaRPr lang="el-GR" sz="9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262" marR="6226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l-GR" sz="110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l-GR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262" marR="6226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4487062"/>
                  </a:ext>
                </a:extLst>
              </a:tr>
              <a:tr h="38355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l-GR" sz="1100" b="1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Κίτρινο</a:t>
                      </a:r>
                      <a:endParaRPr lang="el-GR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262" marR="6226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l-GR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262" marR="6226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l-GR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262" marR="6226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l-GR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262" marR="6226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l-GR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262" marR="6226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r>
                        <a:rPr lang="el-GR" sz="1100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el-GR" sz="1100" dirty="0" err="1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kΩ</a:t>
                      </a:r>
                      <a:endParaRPr lang="el-GR" sz="9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262" marR="6226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l-GR" sz="110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l-GR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262" marR="6226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0686591"/>
                  </a:ext>
                </a:extLst>
              </a:tr>
              <a:tr h="38355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l-GR" sz="1100" b="1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Πράσινο</a:t>
                      </a:r>
                      <a:endParaRPr lang="el-GR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262" marR="6226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l-GR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262" marR="6226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el-GR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262" marR="6226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el-GR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262" marR="6226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el-GR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262" marR="6226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r>
                        <a:rPr lang="el-GR" sz="1100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0k</a:t>
                      </a:r>
                      <a:r>
                        <a:rPr lang="el-GR" sz="1100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Ω</a:t>
                      </a:r>
                      <a:endParaRPr lang="el-GR" sz="9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262" marR="6226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±0.5%</a:t>
                      </a:r>
                      <a:endParaRPr lang="el-GR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262" marR="6226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82895502"/>
                  </a:ext>
                </a:extLst>
              </a:tr>
              <a:tr h="38355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l-GR" sz="1100" b="1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Μπλε</a:t>
                      </a:r>
                      <a:endParaRPr lang="el-GR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262" marR="6226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l-GR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262" marR="6226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el-GR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262" marR="6226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el-GR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262" marR="6226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el-GR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262" marR="6226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r>
                        <a:rPr lang="el-GR" sz="110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1MΩ</a:t>
                      </a:r>
                      <a:endParaRPr lang="el-GR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262" marR="6226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±0.25%</a:t>
                      </a:r>
                      <a:endParaRPr lang="el-GR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262" marR="6226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9121610"/>
                  </a:ext>
                </a:extLst>
              </a:tr>
              <a:tr h="38355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l-GR" sz="1100" b="1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Μωβ</a:t>
                      </a:r>
                      <a:endParaRPr lang="el-GR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262" marR="6226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l-GR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262" marR="6226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el-GR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262" marR="6226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el-GR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262" marR="6226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el-GR" sz="9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262" marR="6226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r>
                        <a:rPr lang="el-GR" sz="110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</a:t>
                      </a:r>
                      <a:r>
                        <a:rPr lang="el-GR" sz="110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Ω</a:t>
                      </a:r>
                      <a:endParaRPr lang="el-GR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262" marR="6226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±0.1%</a:t>
                      </a:r>
                      <a:endParaRPr lang="el-GR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262" marR="6226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21339678"/>
                  </a:ext>
                </a:extLst>
              </a:tr>
              <a:tr h="38355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l-GR" sz="1100" b="1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Γκρι</a:t>
                      </a:r>
                      <a:endParaRPr lang="el-GR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262" marR="6226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l-GR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262" marR="6226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endParaRPr lang="el-GR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262" marR="6226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endParaRPr lang="el-GR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262" marR="6226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endParaRPr lang="el-GR" sz="9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262" marR="6226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l-GR" sz="110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l-GR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262" marR="6226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±0.05%</a:t>
                      </a:r>
                      <a:endParaRPr lang="el-GR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262" marR="6226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17329927"/>
                  </a:ext>
                </a:extLst>
              </a:tr>
              <a:tr h="38355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l-GR" sz="1100" b="1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Λευκό</a:t>
                      </a:r>
                      <a:endParaRPr lang="el-GR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262" marR="6226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l-GR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262" marR="6226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  <a:endParaRPr lang="el-GR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262" marR="6226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  <a:endParaRPr lang="el-GR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262" marR="6226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  <a:endParaRPr lang="el-GR" sz="9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262" marR="6226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l-GR" sz="110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l-GR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262" marR="6226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l-GR" sz="110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l-GR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262" marR="6226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25492693"/>
                  </a:ext>
                </a:extLst>
              </a:tr>
              <a:tr h="38355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l-GR" sz="1100" b="1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Χρυσό</a:t>
                      </a:r>
                      <a:endParaRPr lang="el-GR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262" marR="6226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l-GR" sz="110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l-GR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262" marR="6226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8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l-GR" sz="110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l-GR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262" marR="6226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l-GR" sz="110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l-GR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262" marR="6226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l-GR" sz="1100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l-GR" sz="9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262" marR="6226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r>
                        <a:rPr lang="el-GR" sz="110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.1</a:t>
                      </a:r>
                      <a:r>
                        <a:rPr lang="el-GR" sz="110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Ω</a:t>
                      </a:r>
                      <a:endParaRPr lang="el-GR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262" marR="6226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±5%</a:t>
                      </a:r>
                      <a:endParaRPr lang="el-GR" sz="9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262" marR="6226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4753487"/>
                  </a:ext>
                </a:extLst>
              </a:tr>
              <a:tr h="38355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l-GR" sz="1100" b="1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Ασημί</a:t>
                      </a:r>
                      <a:endParaRPr lang="el-GR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262" marR="6226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l-GR" sz="110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l-GR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262" marR="6226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l-GR" sz="110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l-GR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262" marR="6226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l-GR" sz="110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l-GR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262" marR="6226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l-GR" sz="1100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l-GR" sz="9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262" marR="6226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r>
                        <a:rPr lang="el-GR" sz="110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en-US" sz="110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.01</a:t>
                      </a:r>
                      <a:r>
                        <a:rPr lang="el-GR" sz="110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Ω</a:t>
                      </a:r>
                      <a:endParaRPr lang="el-GR" sz="9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262" marR="6226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±10%</a:t>
                      </a:r>
                      <a:endParaRPr lang="el-GR" sz="9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262" marR="62262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1372438"/>
                  </a:ext>
                </a:extLst>
              </a:tr>
            </a:tbl>
          </a:graphicData>
        </a:graphic>
      </p:graphicFrame>
      <p:pic>
        <p:nvPicPr>
          <p:cNvPr id="7170" name="Picture 2" descr="ÎÏÎ¿ÏÎ­Î»ÎµÏÎ¼Î± ÎµÎ¹ÎºÏÎ½Î±Ï Î³Î¹Î± resistor">
            <a:extLst>
              <a:ext uri="{FF2B5EF4-FFF2-40B4-BE49-F238E27FC236}">
                <a16:creationId xmlns:a16="http://schemas.microsoft.com/office/drawing/2014/main" id="{04517891-016B-406F-959C-F2950F3BF1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6662" y="1880170"/>
            <a:ext cx="4607671" cy="2393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DEDCEF3-A458-4736-8B0D-870A2391657F}"/>
              </a:ext>
            </a:extLst>
          </p:cNvPr>
          <p:cNvSpPr txBox="1"/>
          <p:nvPr/>
        </p:nvSpPr>
        <p:spPr>
          <a:xfrm>
            <a:off x="7900461" y="3694491"/>
            <a:ext cx="2660071" cy="2962513"/>
          </a:xfrm>
          <a:prstGeom prst="roundRect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l-GR" sz="2400" i="1" strike="noStrike" kern="1200" cap="none" spc="0" normalizeH="0" baseline="0" noProof="0" dirty="0">
                <a:ln>
                  <a:solidFill>
                    <a:srgbClr val="0F6FC6"/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π.χ. </a:t>
            </a:r>
          </a:p>
          <a:p>
            <a:pPr marR="0" lvl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l-GR" sz="2400" i="1" dirty="0">
                <a:ln>
                  <a:solidFill>
                    <a:schemeClr val="accent5">
                      <a:lumMod val="75000"/>
                    </a:schemeClr>
                  </a:solidFill>
                </a:ln>
                <a:solidFill>
                  <a:schemeClr val="accent5">
                    <a:lumMod val="75000"/>
                  </a:schemeClr>
                </a:solidFill>
                <a:latin typeface="Calibri"/>
              </a:rPr>
              <a:t>Πράσινη</a:t>
            </a:r>
            <a:r>
              <a:rPr lang="el-GR" sz="2400" i="1" dirty="0">
                <a:ln>
                  <a:solidFill>
                    <a:srgbClr val="0F6FC6"/>
                  </a:solidFill>
                </a:ln>
                <a:solidFill>
                  <a:prstClr val="black"/>
                </a:solidFill>
                <a:latin typeface="Calibri"/>
              </a:rPr>
              <a:t>: 5</a:t>
            </a:r>
          </a:p>
          <a:p>
            <a:pPr marR="0" lvl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l-GR" sz="2400" i="1" strike="noStrike" kern="1200" cap="none" spc="0" normalizeH="0" baseline="0" noProof="0" dirty="0">
                <a:ln>
                  <a:solidFill>
                    <a:srgbClr val="0F6FC6"/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Μπλε: 6</a:t>
            </a:r>
          </a:p>
          <a:p>
            <a:pPr marR="0" lvl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l-GR" sz="2400" i="1" dirty="0">
                <a:ln>
                  <a:solidFill>
                    <a:srgbClr val="FF9900"/>
                  </a:solidFill>
                </a:ln>
                <a:solidFill>
                  <a:srgbClr val="FF9900"/>
                </a:solidFill>
                <a:latin typeface="Calibri"/>
              </a:rPr>
              <a:t>Πορτοκαλί</a:t>
            </a:r>
            <a:r>
              <a:rPr lang="el-GR" sz="2400" i="1" dirty="0">
                <a:ln>
                  <a:solidFill>
                    <a:srgbClr val="0F6FC6"/>
                  </a:solidFill>
                </a:ln>
                <a:solidFill>
                  <a:prstClr val="black"/>
                </a:solidFill>
                <a:latin typeface="Calibri"/>
              </a:rPr>
              <a:t>: </a:t>
            </a:r>
            <a:r>
              <a:rPr lang="en-US" sz="2400" i="1" dirty="0">
                <a:ln>
                  <a:solidFill>
                    <a:srgbClr val="0F6FC6"/>
                  </a:solidFill>
                </a:ln>
                <a:solidFill>
                  <a:prstClr val="black"/>
                </a:solidFill>
                <a:latin typeface="Calibri"/>
              </a:rPr>
              <a:t>x1 k</a:t>
            </a:r>
            <a:r>
              <a:rPr lang="el-GR" sz="2400" i="1" dirty="0">
                <a:ln>
                  <a:solidFill>
                    <a:srgbClr val="0F6FC6"/>
                  </a:solidFill>
                </a:ln>
                <a:solidFill>
                  <a:prstClr val="black"/>
                </a:solidFill>
                <a:latin typeface="Calibri"/>
              </a:rPr>
              <a:t>Ω</a:t>
            </a:r>
          </a:p>
          <a:p>
            <a:pPr lvl="0">
              <a:defRPr/>
            </a:pPr>
            <a:r>
              <a:rPr lang="el-GR" sz="2400" i="1" dirty="0">
                <a:ln>
                  <a:solidFill>
                    <a:srgbClr val="FFCC00"/>
                  </a:solidFill>
                </a:ln>
                <a:solidFill>
                  <a:srgbClr val="FFCC00"/>
                </a:solidFill>
                <a:latin typeface="Calibri"/>
              </a:rPr>
              <a:t>Χρυσή</a:t>
            </a:r>
            <a:r>
              <a:rPr lang="el-GR" sz="2400" i="1" dirty="0">
                <a:ln>
                  <a:solidFill>
                    <a:srgbClr val="0F6FC6"/>
                  </a:solidFill>
                </a:ln>
                <a:solidFill>
                  <a:prstClr val="black"/>
                </a:solidFill>
                <a:latin typeface="Calibri"/>
              </a:rPr>
              <a:t>: ±5%</a:t>
            </a:r>
          </a:p>
          <a:p>
            <a:pPr marR="0" lvl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l-GR" sz="2400" i="1" strike="noStrike" kern="1200" cap="none" spc="0" normalizeH="0" baseline="0" noProof="0" dirty="0">
              <a:ln>
                <a:solidFill>
                  <a:srgbClr val="0F6FC6"/>
                </a:solidFill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R="0" lvl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l-GR" sz="2400" i="1" strike="noStrike" kern="1200" cap="none" spc="0" normalizeH="0" baseline="0" noProof="0" dirty="0">
                <a:ln>
                  <a:solidFill>
                    <a:srgbClr val="0F6FC6"/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Άρα: </a:t>
            </a:r>
            <a:r>
              <a:rPr lang="el-GR" sz="2400" i="1" dirty="0">
                <a:ln>
                  <a:solidFill>
                    <a:srgbClr val="0F6FC6"/>
                  </a:solidFill>
                </a:ln>
                <a:solidFill>
                  <a:prstClr val="black"/>
                </a:solidFill>
                <a:latin typeface="Calibri"/>
              </a:rPr>
              <a:t>56</a:t>
            </a:r>
            <a:r>
              <a:rPr lang="en-US" sz="2400" i="1" dirty="0">
                <a:ln>
                  <a:solidFill>
                    <a:srgbClr val="0F6FC6"/>
                  </a:solidFill>
                </a:ln>
                <a:solidFill>
                  <a:prstClr val="black"/>
                </a:solidFill>
                <a:latin typeface="Calibri"/>
              </a:rPr>
              <a:t> k</a:t>
            </a:r>
            <a:r>
              <a:rPr lang="el-GR" sz="2400" i="1" dirty="0">
                <a:ln>
                  <a:solidFill>
                    <a:srgbClr val="0F6FC6"/>
                  </a:solidFill>
                </a:ln>
                <a:solidFill>
                  <a:prstClr val="black"/>
                </a:solidFill>
                <a:latin typeface="Calibri"/>
              </a:rPr>
              <a:t>Ω ±5%</a:t>
            </a:r>
          </a:p>
        </p:txBody>
      </p:sp>
      <p:cxnSp>
        <p:nvCxnSpPr>
          <p:cNvPr id="8" name="Γραμμή σύνδεσης: Γωνιώδης 7">
            <a:extLst>
              <a:ext uri="{FF2B5EF4-FFF2-40B4-BE49-F238E27FC236}">
                <a16:creationId xmlns:a16="http://schemas.microsoft.com/office/drawing/2014/main" id="{DED8012B-17EE-40FD-833C-9E6A0CA6D5A8}"/>
              </a:ext>
            </a:extLst>
          </p:cNvPr>
          <p:cNvCxnSpPr>
            <a:cxnSpLocks/>
          </p:cNvCxnSpPr>
          <p:nvPr/>
        </p:nvCxnSpPr>
        <p:spPr>
          <a:xfrm rot="10800000" flipV="1">
            <a:off x="3821618" y="1158595"/>
            <a:ext cx="2759604" cy="317567"/>
          </a:xfrm>
          <a:prstGeom prst="bentConnector3">
            <a:avLst>
              <a:gd name="adj1" fmla="val 100074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0D2D9C5-E7F4-41E2-9E33-5EAFE8C8D137}"/>
              </a:ext>
            </a:extLst>
          </p:cNvPr>
          <p:cNvSpPr txBox="1"/>
          <p:nvPr/>
        </p:nvSpPr>
        <p:spPr>
          <a:xfrm>
            <a:off x="6581222" y="952788"/>
            <a:ext cx="3613476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2000" b="1" i="1" u="none" strike="noStrike" kern="1200" cap="none" spc="0" normalizeH="0" baseline="0" noProof="0" dirty="0">
                <a:ln>
                  <a:noFill/>
                </a:ln>
                <a:solidFill>
                  <a:srgbClr val="0F6FC6">
                    <a:lumMod val="75000"/>
                  </a:srgbClr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Αγνοείται εάν ο </a:t>
            </a:r>
            <a:r>
              <a:rPr kumimoji="0" lang="el-GR" sz="2000" b="1" i="1" u="none" strike="noStrike" kern="1200" cap="none" spc="0" normalizeH="0" baseline="0" noProof="0" dirty="0" err="1">
                <a:ln>
                  <a:noFill/>
                </a:ln>
                <a:solidFill>
                  <a:srgbClr val="0F6FC6">
                    <a:lumMod val="75000"/>
                  </a:srgbClr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αντιστάστης</a:t>
            </a:r>
            <a:r>
              <a:rPr kumimoji="0" lang="el-GR" sz="2000" b="1" i="1" u="none" strike="noStrike" kern="1200" cap="none" spc="0" normalizeH="0" baseline="0" noProof="0" dirty="0">
                <a:ln>
                  <a:noFill/>
                </a:ln>
                <a:solidFill>
                  <a:srgbClr val="0F6FC6">
                    <a:lumMod val="75000"/>
                  </a:srgbClr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 έχει μόνο 4 λωρίδες</a:t>
            </a:r>
          </a:p>
        </p:txBody>
      </p:sp>
    </p:spTree>
    <p:extLst>
      <p:ext uri="{BB962C8B-B14F-4D97-AF65-F5344CB8AC3E}">
        <p14:creationId xmlns:p14="http://schemas.microsoft.com/office/powerpoint/2010/main" val="38004774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xfrm>
            <a:off x="585736" y="447673"/>
            <a:ext cx="11020527" cy="741230"/>
          </a:xfrm>
        </p:spPr>
        <p:txBody>
          <a:bodyPr>
            <a:normAutofit/>
          </a:bodyPr>
          <a:lstStyle/>
          <a:p>
            <a:r>
              <a:rPr lang="el-GR" b="1" dirty="0">
                <a:ln w="0">
                  <a:solidFill>
                    <a:srgbClr val="04617B">
                      <a:lumMod val="50000"/>
                    </a:srgbClr>
                  </a:solidFill>
                </a:ln>
                <a:solidFill>
                  <a:srgbClr val="0F6FC6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Calibri"/>
              </a:rPr>
              <a:t>Τύποι πλακετών</a:t>
            </a:r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6A88CBE-4A56-49EF-8364-AD8BFE39141B}" type="slidenum">
              <a:rPr kumimoji="0" lang="el-GR" sz="1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l-GR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pic>
        <p:nvPicPr>
          <p:cNvPr id="1030" name="Picture 6" descr="ÎÏÎ¿ÏÎ­Î»ÎµÏÎ¼Î± ÎµÎ¹ÎºÏÎ½Î±Ï Î³Î¹Î± pcb">
            <a:extLst>
              <a:ext uri="{FF2B5EF4-FFF2-40B4-BE49-F238E27FC236}">
                <a16:creationId xmlns:a16="http://schemas.microsoft.com/office/drawing/2014/main" id="{598911F9-6471-49A3-B0E1-6DA9575FD1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702300" y="2009775"/>
            <a:ext cx="4213347" cy="288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Θέση περιεχομένου 2">
            <a:extLst>
              <a:ext uri="{FF2B5EF4-FFF2-40B4-BE49-F238E27FC236}">
                <a16:creationId xmlns:a16="http://schemas.microsoft.com/office/drawing/2014/main" id="{CFE12E9C-1ED3-4973-9F78-286B5969D4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780" y="5080177"/>
            <a:ext cx="3239660" cy="845748"/>
          </a:xfrm>
        </p:spPr>
        <p:txBody>
          <a:bodyPr>
            <a:normAutofit/>
          </a:bodyPr>
          <a:lstStyle/>
          <a:p>
            <a:pPr marL="0" lvl="0" indent="0" algn="ctr">
              <a:spcBef>
                <a:spcPct val="20000"/>
              </a:spcBef>
              <a:buClr>
                <a:srgbClr val="0BD0D9"/>
              </a:buClr>
              <a:buSzPct val="95000"/>
              <a:buNone/>
            </a:pPr>
            <a:r>
              <a:rPr lang="el-GR" sz="2400" b="1" i="1" dirty="0">
                <a:ln>
                  <a:solidFill>
                    <a:srgbClr val="0F6FC6"/>
                  </a:solidFill>
                </a:ln>
                <a:solidFill>
                  <a:prstClr val="black"/>
                </a:solidFill>
                <a:latin typeface="Calibri"/>
                <a:cs typeface="Consolas" pitchFamily="49" charset="0"/>
              </a:rPr>
              <a:t>Πλακέτα δοκιμών</a:t>
            </a:r>
            <a:r>
              <a:rPr lang="en-US" sz="2400" b="1" i="1" dirty="0">
                <a:ln>
                  <a:solidFill>
                    <a:srgbClr val="0F6FC6"/>
                  </a:solidFill>
                </a:ln>
                <a:solidFill>
                  <a:prstClr val="black"/>
                </a:solidFill>
                <a:latin typeface="Calibri"/>
                <a:cs typeface="Consolas" pitchFamily="49" charset="0"/>
              </a:rPr>
              <a:t> </a:t>
            </a:r>
            <a:r>
              <a:rPr lang="el-GR" sz="2400" b="1" i="1" dirty="0">
                <a:ln>
                  <a:solidFill>
                    <a:srgbClr val="0F6FC6"/>
                  </a:solidFill>
                </a:ln>
                <a:solidFill>
                  <a:prstClr val="black"/>
                </a:solidFill>
                <a:latin typeface="Calibri"/>
                <a:cs typeface="Consolas" pitchFamily="49" charset="0"/>
              </a:rPr>
              <a:t>(</a:t>
            </a:r>
            <a:r>
              <a:rPr lang="en-US" sz="2400" b="1" i="1" dirty="0">
                <a:ln>
                  <a:solidFill>
                    <a:srgbClr val="0F6FC6"/>
                  </a:solidFill>
                </a:ln>
                <a:solidFill>
                  <a:prstClr val="black"/>
                </a:solidFill>
                <a:latin typeface="Calibri"/>
                <a:cs typeface="Consolas" pitchFamily="49" charset="0"/>
              </a:rPr>
              <a:t>Breadboard</a:t>
            </a:r>
            <a:r>
              <a:rPr lang="el-GR" sz="2400" b="1" i="1" dirty="0">
                <a:ln>
                  <a:solidFill>
                    <a:srgbClr val="0F6FC6"/>
                  </a:solidFill>
                </a:ln>
                <a:solidFill>
                  <a:prstClr val="black"/>
                </a:solidFill>
                <a:latin typeface="Calibri"/>
                <a:cs typeface="Consolas" pitchFamily="49" charset="0"/>
              </a:rPr>
              <a:t>)</a:t>
            </a:r>
            <a:endParaRPr lang="en-US" sz="2400" dirty="0">
              <a:ln>
                <a:solidFill>
                  <a:srgbClr val="0F6FC6"/>
                </a:solidFill>
              </a:ln>
              <a:solidFill>
                <a:prstClr val="black"/>
              </a:solidFill>
              <a:latin typeface="Calibri"/>
              <a:cs typeface="Consolas" pitchFamily="49" charset="0"/>
            </a:endParaRPr>
          </a:p>
        </p:txBody>
      </p:sp>
      <p:sp>
        <p:nvSpPr>
          <p:cNvPr id="21" name="Θέση περιεχομένου 2">
            <a:extLst>
              <a:ext uri="{FF2B5EF4-FFF2-40B4-BE49-F238E27FC236}">
                <a16:creationId xmlns:a16="http://schemas.microsoft.com/office/drawing/2014/main" id="{EB7F9F8A-B708-44D6-9C77-153ED09A8B5A}"/>
              </a:ext>
            </a:extLst>
          </p:cNvPr>
          <p:cNvSpPr txBox="1">
            <a:spLocks/>
          </p:cNvSpPr>
          <p:nvPr/>
        </p:nvSpPr>
        <p:spPr>
          <a:xfrm>
            <a:off x="3582455" y="5102379"/>
            <a:ext cx="3840000" cy="801344"/>
          </a:xfrm>
          <a:prstGeom prst="rect">
            <a:avLst/>
          </a:prstGeom>
        </p:spPr>
        <p:txBody>
          <a:bodyPr vert="horz">
            <a:normAutofit lnSpcReduction="10000"/>
          </a:bodyPr>
          <a:lstStyle>
            <a:lvl1pPr marL="365760" indent="-256032" algn="l" rtl="0" eaLnBrk="1" latinLnBrk="0" hangingPunct="1">
              <a:spcBef>
                <a:spcPts val="300"/>
              </a:spcBef>
              <a:buClr>
                <a:schemeClr val="accent6">
                  <a:lumMod val="75000"/>
                </a:schemeClr>
              </a:buClr>
              <a:buFont typeface="Georgia"/>
              <a:buChar char="•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8368" indent="-246888" algn="l" rtl="0" eaLnBrk="1" latinLnBrk="0" hangingPunct="1">
              <a:spcBef>
                <a:spcPts val="300"/>
              </a:spcBef>
              <a:buClr>
                <a:schemeClr val="accent2"/>
              </a:buClr>
              <a:buFont typeface="Georgia"/>
              <a:buChar char="▫"/>
              <a:defRPr kumimoji="0" sz="2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3544" indent="-219456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76" indent="-201168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88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20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20000"/>
              </a:spcBef>
              <a:buClr>
                <a:srgbClr val="0BD0D9"/>
              </a:buClr>
              <a:buSzPct val="95000"/>
              <a:buFont typeface="Georgia"/>
              <a:buNone/>
            </a:pPr>
            <a:r>
              <a:rPr lang="el-GR" sz="2400" b="1" i="1" dirty="0">
                <a:ln>
                  <a:solidFill>
                    <a:srgbClr val="0F6FC6"/>
                  </a:solidFill>
                </a:ln>
                <a:solidFill>
                  <a:prstClr val="black"/>
                </a:solidFill>
                <a:latin typeface="Calibri"/>
                <a:cs typeface="Consolas" pitchFamily="49" charset="0"/>
              </a:rPr>
              <a:t>Διάτρητη πλακέτα (</a:t>
            </a:r>
            <a:r>
              <a:rPr lang="en-US" sz="2400" b="1" i="1" dirty="0">
                <a:ln>
                  <a:solidFill>
                    <a:srgbClr val="0F6FC6"/>
                  </a:solidFill>
                </a:ln>
                <a:solidFill>
                  <a:prstClr val="black"/>
                </a:solidFill>
                <a:latin typeface="Calibri"/>
                <a:cs typeface="Consolas" pitchFamily="49" charset="0"/>
              </a:rPr>
              <a:t>Perfboard)</a:t>
            </a:r>
            <a:endParaRPr lang="en-US" sz="2400" dirty="0">
              <a:ln>
                <a:solidFill>
                  <a:srgbClr val="0F6FC6"/>
                </a:solidFill>
              </a:ln>
              <a:solidFill>
                <a:prstClr val="black"/>
              </a:solidFill>
              <a:latin typeface="Calibri"/>
              <a:cs typeface="Consolas" pitchFamily="49" charset="0"/>
            </a:endParaRPr>
          </a:p>
        </p:txBody>
      </p:sp>
      <p:sp>
        <p:nvSpPr>
          <p:cNvPr id="22" name="Θέση περιεχομένου 2">
            <a:extLst>
              <a:ext uri="{FF2B5EF4-FFF2-40B4-BE49-F238E27FC236}">
                <a16:creationId xmlns:a16="http://schemas.microsoft.com/office/drawing/2014/main" id="{85007269-7C59-4953-87F3-23C75F5A4F59}"/>
              </a:ext>
            </a:extLst>
          </p:cNvPr>
          <p:cNvSpPr txBox="1">
            <a:spLocks/>
          </p:cNvSpPr>
          <p:nvPr/>
        </p:nvSpPr>
        <p:spPr>
          <a:xfrm>
            <a:off x="7356205" y="5107901"/>
            <a:ext cx="4745909" cy="801344"/>
          </a:xfrm>
          <a:prstGeom prst="rect">
            <a:avLst/>
          </a:prstGeom>
        </p:spPr>
        <p:txBody>
          <a:bodyPr vert="horz">
            <a:normAutofit lnSpcReduction="10000"/>
          </a:bodyPr>
          <a:lstStyle>
            <a:lvl1pPr marL="365760" indent="-256032" algn="l" rtl="0" eaLnBrk="1" latinLnBrk="0" hangingPunct="1">
              <a:spcBef>
                <a:spcPts val="300"/>
              </a:spcBef>
              <a:buClr>
                <a:schemeClr val="accent6">
                  <a:lumMod val="75000"/>
                </a:schemeClr>
              </a:buClr>
              <a:buFont typeface="Georgia"/>
              <a:buChar char="•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8368" indent="-246888" algn="l" rtl="0" eaLnBrk="1" latinLnBrk="0" hangingPunct="1">
              <a:spcBef>
                <a:spcPts val="300"/>
              </a:spcBef>
              <a:buClr>
                <a:schemeClr val="accent2"/>
              </a:buClr>
              <a:buFont typeface="Georgia"/>
              <a:buChar char="▫"/>
              <a:defRPr kumimoji="0" sz="2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3544" indent="-219456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76" indent="-201168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88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20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20000"/>
              </a:spcBef>
              <a:buClr>
                <a:srgbClr val="0BD0D9"/>
              </a:buClr>
              <a:buSzPct val="95000"/>
              <a:buFont typeface="Georgia"/>
              <a:buNone/>
            </a:pPr>
            <a:r>
              <a:rPr lang="el-GR" sz="2400" b="1" i="1" dirty="0">
                <a:ln>
                  <a:solidFill>
                    <a:srgbClr val="0F6FC6"/>
                  </a:solidFill>
                </a:ln>
                <a:solidFill>
                  <a:prstClr val="black"/>
                </a:solidFill>
                <a:latin typeface="Calibri"/>
                <a:cs typeface="Consolas" pitchFamily="49" charset="0"/>
              </a:rPr>
              <a:t>Πλακέτα εκτυπωμένου κυκλώματος (</a:t>
            </a:r>
            <a:r>
              <a:rPr lang="en-US" sz="2400" b="1" i="1" dirty="0">
                <a:ln>
                  <a:solidFill>
                    <a:srgbClr val="0F6FC6"/>
                  </a:solidFill>
                </a:ln>
                <a:solidFill>
                  <a:prstClr val="black"/>
                </a:solidFill>
                <a:latin typeface="Calibri"/>
                <a:cs typeface="Consolas" pitchFamily="49" charset="0"/>
              </a:rPr>
              <a:t>PCB)</a:t>
            </a:r>
            <a:endParaRPr lang="en-US" sz="2400" dirty="0">
              <a:ln>
                <a:solidFill>
                  <a:srgbClr val="0F6FC6"/>
                </a:solidFill>
              </a:ln>
              <a:solidFill>
                <a:prstClr val="black"/>
              </a:solidFill>
              <a:latin typeface="Calibri"/>
              <a:cs typeface="Consolas" pitchFamily="49" charset="0"/>
            </a:endParaRPr>
          </a:p>
        </p:txBody>
      </p:sp>
      <p:pic>
        <p:nvPicPr>
          <p:cNvPr id="3" name="Εικόνα 2">
            <a:extLst>
              <a:ext uri="{FF2B5EF4-FFF2-40B4-BE49-F238E27FC236}">
                <a16:creationId xmlns:a16="http://schemas.microsoft.com/office/drawing/2014/main" id="{4844E3B9-E6A2-4482-8366-5A247A6DE34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590" t="4273" r="12153" b="6212"/>
          <a:stretch/>
        </p:blipFill>
        <p:spPr>
          <a:xfrm>
            <a:off x="4125050" y="2316753"/>
            <a:ext cx="2780105" cy="217733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050" name="Picture 2" descr="Small breadboard parts set Sunhayato Electric &amp;amp; Current &amp;amp; Magnetic Fields  [MonotaRO]">
            <a:extLst>
              <a:ext uri="{FF2B5EF4-FFF2-40B4-BE49-F238E27FC236}">
                <a16:creationId xmlns:a16="http://schemas.microsoft.com/office/drawing/2014/main" id="{9A7DE613-922C-433F-9BFD-99B211D3EB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638" y="2083028"/>
            <a:ext cx="2691944" cy="2691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84648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xfrm>
            <a:off x="262477" y="408080"/>
            <a:ext cx="6928031" cy="788672"/>
          </a:xfrm>
        </p:spPr>
        <p:txBody>
          <a:bodyPr>
            <a:normAutofit/>
          </a:bodyPr>
          <a:lstStyle/>
          <a:p>
            <a:r>
              <a:rPr lang="en-US" sz="4400" b="1" dirty="0">
                <a:ln w="0">
                  <a:solidFill>
                    <a:srgbClr val="04617B">
                      <a:lumMod val="50000"/>
                    </a:srgbClr>
                  </a:solidFill>
                </a:ln>
                <a:solidFill>
                  <a:srgbClr val="0F6FC6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Calibri"/>
                <a:cs typeface="Consolas" pitchFamily="49" charset="0"/>
              </a:rPr>
              <a:t>Breadboard</a:t>
            </a:r>
            <a:endParaRPr lang="el-GR" sz="4400" dirty="0"/>
          </a:p>
        </p:txBody>
      </p:sp>
      <p:pic>
        <p:nvPicPr>
          <p:cNvPr id="1026" name="Picture 2" descr="https://cdn.sparkfun.com/assets/3/d/f/a/9/518c0b34ce395fea62000002.jpg">
            <a:extLst>
              <a:ext uri="{FF2B5EF4-FFF2-40B4-BE49-F238E27FC236}">
                <a16:creationId xmlns:a16="http://schemas.microsoft.com/office/drawing/2014/main" id="{154B4720-29F4-4002-9F36-FB78A03AB9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9451" t="6017" b="6096"/>
          <a:stretch/>
        </p:blipFill>
        <p:spPr bwMode="auto">
          <a:xfrm rot="5400000">
            <a:off x="640138" y="1362711"/>
            <a:ext cx="3331092" cy="4611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Ομάδα 2">
            <a:extLst>
              <a:ext uri="{FF2B5EF4-FFF2-40B4-BE49-F238E27FC236}">
                <a16:creationId xmlns:a16="http://schemas.microsoft.com/office/drawing/2014/main" id="{1D6C89AE-A743-4C90-A3A9-E6598BC86E86}"/>
              </a:ext>
            </a:extLst>
          </p:cNvPr>
          <p:cNvGrpSpPr/>
          <p:nvPr/>
        </p:nvGrpSpPr>
        <p:grpSpPr>
          <a:xfrm>
            <a:off x="457757" y="802416"/>
            <a:ext cx="11236705" cy="5878899"/>
            <a:chOff x="199124" y="855394"/>
            <a:chExt cx="11236705" cy="5878899"/>
          </a:xfrm>
        </p:grpSpPr>
        <p:pic>
          <p:nvPicPr>
            <p:cNvPr id="15" name="Εικόνα 14">
              <a:extLst>
                <a:ext uri="{FF2B5EF4-FFF2-40B4-BE49-F238E27FC236}">
                  <a16:creationId xmlns:a16="http://schemas.microsoft.com/office/drawing/2014/main" id="{33EB7BA5-CD9B-4535-9554-6D9DC2CBE6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351084" y="1428730"/>
              <a:ext cx="7084745" cy="4619417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B742F0C-1699-4330-8AC8-F79F52E60662}"/>
                </a:ext>
              </a:extLst>
            </p:cNvPr>
            <p:cNvSpPr txBox="1"/>
            <p:nvPr/>
          </p:nvSpPr>
          <p:spPr>
            <a:xfrm>
              <a:off x="4847026" y="6211073"/>
              <a:ext cx="489608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l-GR" sz="2800" i="0" u="none" strike="noStrike" kern="1200" cap="none" spc="0" normalizeH="0" baseline="0" noProof="0" dirty="0">
                  <a:ln>
                    <a:solidFill>
                      <a:srgbClr val="0F6FC6"/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Σύνδεση εν </a:t>
              </a:r>
              <a:r>
                <a:rPr kumimoji="0" lang="el-GR" sz="2800" i="0" u="none" strike="noStrike" kern="1200" cap="none" spc="0" normalizeH="0" baseline="0" noProof="0" dirty="0" err="1">
                  <a:ln>
                    <a:solidFill>
                      <a:srgbClr val="0F6FC6"/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παραλλήλω</a:t>
              </a:r>
              <a:r>
                <a:rPr kumimoji="0" lang="el-GR" sz="2800" i="0" u="none" strike="noStrike" kern="1200" cap="none" spc="0" normalizeH="0" baseline="0" noProof="0" dirty="0">
                  <a:ln>
                    <a:solidFill>
                      <a:srgbClr val="0F6FC6"/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(        )</a:t>
              </a:r>
            </a:p>
          </p:txBody>
        </p:sp>
        <p:cxnSp>
          <p:nvCxnSpPr>
            <p:cNvPr id="12" name="Ευθύγραμμο βέλος σύνδεσης 11">
              <a:extLst>
                <a:ext uri="{FF2B5EF4-FFF2-40B4-BE49-F238E27FC236}">
                  <a16:creationId xmlns:a16="http://schemas.microsoft.com/office/drawing/2014/main" id="{3A52A272-46AD-4678-A8FE-5A5E7A1C9AE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400495" y="4846402"/>
              <a:ext cx="311636" cy="1351568"/>
            </a:xfrm>
            <a:prstGeom prst="straightConnector1">
              <a:avLst/>
            </a:prstGeom>
            <a:ln w="57150">
              <a:solidFill>
                <a:schemeClr val="accent2">
                  <a:lumMod val="75000"/>
                </a:schemeClr>
              </a:solidFill>
              <a:tailEnd type="triangl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F4468A4-15EB-47A0-8703-B34FECB85617}"/>
                </a:ext>
              </a:extLst>
            </p:cNvPr>
            <p:cNvSpPr txBox="1"/>
            <p:nvPr/>
          </p:nvSpPr>
          <p:spPr>
            <a:xfrm>
              <a:off x="3549543" y="855394"/>
              <a:ext cx="469205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l-GR" sz="2800" i="0" u="none" strike="noStrike" kern="1200" cap="none" spc="0" normalizeH="0" baseline="0" noProof="0" dirty="0">
                  <a:ln>
                    <a:solidFill>
                      <a:srgbClr val="0F6FC6"/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Σύνδεση εν σειρά (                    )</a:t>
              </a:r>
            </a:p>
          </p:txBody>
        </p:sp>
        <p:cxnSp>
          <p:nvCxnSpPr>
            <p:cNvPr id="9" name="Ευθύγραμμο βέλος σύνδεσης 8">
              <a:extLst>
                <a:ext uri="{FF2B5EF4-FFF2-40B4-BE49-F238E27FC236}">
                  <a16:creationId xmlns:a16="http://schemas.microsoft.com/office/drawing/2014/main" id="{F7284A47-B291-41AC-8CA5-9AEE15F2BA90}"/>
                </a:ext>
              </a:extLst>
            </p:cNvPr>
            <p:cNvCxnSpPr>
              <a:cxnSpLocks/>
              <a:stCxn id="7" idx="2"/>
            </p:cNvCxnSpPr>
            <p:nvPr/>
          </p:nvCxnSpPr>
          <p:spPr>
            <a:xfrm>
              <a:off x="5895570" y="1378614"/>
              <a:ext cx="693546" cy="1265847"/>
            </a:xfrm>
            <a:prstGeom prst="straightConnector1">
              <a:avLst/>
            </a:prstGeom>
            <a:ln w="57150">
              <a:solidFill>
                <a:schemeClr val="accent2">
                  <a:lumMod val="75000"/>
                </a:schemeClr>
              </a:solidFill>
              <a:tailEnd type="triangl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9DC2733-5A6F-4E5F-827F-B7E1258D173C}"/>
                </a:ext>
              </a:extLst>
            </p:cNvPr>
            <p:cNvSpPr txBox="1"/>
            <p:nvPr/>
          </p:nvSpPr>
          <p:spPr>
            <a:xfrm>
              <a:off x="199124" y="5837099"/>
              <a:ext cx="348439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l-GR" sz="2800" dirty="0">
                  <a:ln>
                    <a:solidFill>
                      <a:srgbClr val="0F6FC6"/>
                    </a:solidFill>
                  </a:ln>
                  <a:solidFill>
                    <a:prstClr val="black"/>
                  </a:solidFill>
                  <a:latin typeface="Calibri"/>
                </a:rPr>
                <a:t>Γραμμές τροφοδοσίας</a:t>
              </a:r>
              <a:endParaRPr kumimoji="0" lang="el-GR" sz="2800" i="0" u="none" strike="noStrike" kern="1200" cap="none" spc="0" normalizeH="0" baseline="0" noProof="0" dirty="0">
                <a:ln>
                  <a:solidFill>
                    <a:srgbClr val="0F6FC6"/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21" name="Ευθύγραμμο βέλος σύνδεσης 20">
              <a:extLst>
                <a:ext uri="{FF2B5EF4-FFF2-40B4-BE49-F238E27FC236}">
                  <a16:creationId xmlns:a16="http://schemas.microsoft.com/office/drawing/2014/main" id="{D754CD39-4F98-45C1-BD08-9300A762D0A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15583" y="5420465"/>
              <a:ext cx="1157269" cy="593552"/>
            </a:xfrm>
            <a:prstGeom prst="straightConnector1">
              <a:avLst/>
            </a:prstGeom>
            <a:ln w="57150">
              <a:solidFill>
                <a:schemeClr val="accent2">
                  <a:lumMod val="75000"/>
                </a:schemeClr>
              </a:solidFill>
              <a:tailEnd type="triangl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Ευθύγραμμο βέλος σύνδεσης 22">
              <a:extLst>
                <a:ext uri="{FF2B5EF4-FFF2-40B4-BE49-F238E27FC236}">
                  <a16:creationId xmlns:a16="http://schemas.microsoft.com/office/drawing/2014/main" id="{F2414D2B-E6F0-41AB-BE85-B9D8D682122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98300" y="5686995"/>
              <a:ext cx="1133943" cy="566224"/>
            </a:xfrm>
            <a:prstGeom prst="straightConnector1">
              <a:avLst/>
            </a:prstGeom>
            <a:ln w="57150">
              <a:solidFill>
                <a:schemeClr val="accent2">
                  <a:lumMod val="75000"/>
                </a:schemeClr>
              </a:solidFill>
              <a:tailEnd type="triangl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" name="Γραφικό 18">
            <a:extLst>
              <a:ext uri="{FF2B5EF4-FFF2-40B4-BE49-F238E27FC236}">
                <a16:creationId xmlns:a16="http://schemas.microsoft.com/office/drawing/2014/main" id="{31EAF1CF-2100-499D-8D37-FC7452DDCA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36471" y="641575"/>
            <a:ext cx="1826584" cy="644677"/>
          </a:xfrm>
          <a:prstGeom prst="rect">
            <a:avLst/>
          </a:prstGeom>
        </p:spPr>
      </p:pic>
      <p:pic>
        <p:nvPicPr>
          <p:cNvPr id="30" name="Γραφικό 29">
            <a:extLst>
              <a:ext uri="{FF2B5EF4-FFF2-40B4-BE49-F238E27FC236}">
                <a16:creationId xmlns:a16="http://schemas.microsoft.com/office/drawing/2014/main" id="{9A800530-D43A-4008-9E14-EC70C21906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779877" y="5869316"/>
            <a:ext cx="723900" cy="93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8866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ÎÏÎ¿ÏÎ­Î»ÎµÏÎ¼Î± ÎµÎ¹ÎºÏÎ½Î±Ï Î³Î¹Î± multimeter cables">
            <a:extLst>
              <a:ext uri="{FF2B5EF4-FFF2-40B4-BE49-F238E27FC236}">
                <a16:creationId xmlns:a16="http://schemas.microsoft.com/office/drawing/2014/main" id="{F424CC12-C3A3-47B3-8CFD-04DCACEBE4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5963" y="1737416"/>
            <a:ext cx="3245146" cy="3245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5" y="260648"/>
            <a:ext cx="6394807" cy="1066800"/>
          </a:xfrm>
        </p:spPr>
        <p:txBody>
          <a:bodyPr>
            <a:normAutofit fontScale="90000"/>
          </a:bodyPr>
          <a:lstStyle/>
          <a:p>
            <a:r>
              <a:rPr lang="el-GR" sz="3600" b="1" dirty="0">
                <a:ln w="0">
                  <a:solidFill>
                    <a:srgbClr val="04617B">
                      <a:lumMod val="50000"/>
                    </a:srgbClr>
                  </a:solidFill>
                </a:ln>
                <a:solidFill>
                  <a:srgbClr val="0F6FC6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Calibri"/>
              </a:rPr>
              <a:t>Τύποι καλωδίων &amp; υποδοχών (1/3)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6A88CBE-4A56-49EF-8364-AD8BFE39141B}" type="slidenum">
              <a:rPr kumimoji="0" lang="el-GR" sz="1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l-GR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6A98789-2CDC-4317-B6D7-CB910B2820BB}"/>
              </a:ext>
            </a:extLst>
          </p:cNvPr>
          <p:cNvSpPr txBox="1"/>
          <p:nvPr/>
        </p:nvSpPr>
        <p:spPr>
          <a:xfrm>
            <a:off x="8891533" y="5423010"/>
            <a:ext cx="26540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solidFill>
                    <a:srgbClr val="0F6FC6"/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Banana - Probes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EB7D367-7A62-40B2-80FA-1322D1B73F1B}"/>
              </a:ext>
            </a:extLst>
          </p:cNvPr>
          <p:cNvSpPr txBox="1"/>
          <p:nvPr/>
        </p:nvSpPr>
        <p:spPr>
          <a:xfrm>
            <a:off x="4768997" y="5423010"/>
            <a:ext cx="26540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solidFill>
                    <a:srgbClr val="0F6FC6"/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Banana - Alligator</a:t>
            </a:r>
          </a:p>
        </p:txBody>
      </p:sp>
      <p:pic>
        <p:nvPicPr>
          <p:cNvPr id="18" name="Picture 12" descr="ÎÏÎ¿ÏÎ­Î»ÎµÏÎ¼Î± ÎµÎ¹ÎºÏÎ½Î±Ï Î³Î¹Î± banana banana cable">
            <a:extLst>
              <a:ext uri="{FF2B5EF4-FFF2-40B4-BE49-F238E27FC236}">
                <a16:creationId xmlns:a16="http://schemas.microsoft.com/office/drawing/2014/main" id="{4FC2B8C5-4645-435E-8527-7B49D0D44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891" y="1817069"/>
            <a:ext cx="2954183" cy="2954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10273A6-2A87-4E5A-8C62-58DF38B0BC95}"/>
              </a:ext>
            </a:extLst>
          </p:cNvPr>
          <p:cNvSpPr txBox="1"/>
          <p:nvPr/>
        </p:nvSpPr>
        <p:spPr>
          <a:xfrm>
            <a:off x="500979" y="5423011"/>
            <a:ext cx="26540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solidFill>
                    <a:srgbClr val="0F6FC6"/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Banana - Banana</a:t>
            </a:r>
          </a:p>
        </p:txBody>
      </p:sp>
      <p:pic>
        <p:nvPicPr>
          <p:cNvPr id="1028" name="Picture 4" descr="ÎÏÎ¿ÏÎ­Î»ÎµÏÎ¼Î± ÎµÎ¹ÎºÏÎ½Î±Ï Î³Î¹Î± banana alligator">
            <a:extLst>
              <a:ext uri="{FF2B5EF4-FFF2-40B4-BE49-F238E27FC236}">
                <a16:creationId xmlns:a16="http://schemas.microsoft.com/office/drawing/2014/main" id="{CB7A4139-D2FA-4400-9146-29DAFAAB8B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157" b="23157"/>
          <a:stretch/>
        </p:blipFill>
        <p:spPr bwMode="auto">
          <a:xfrm flipH="1">
            <a:off x="3810918" y="2202223"/>
            <a:ext cx="4570164" cy="2453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51165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6" y="260648"/>
            <a:ext cx="6315286" cy="1066800"/>
          </a:xfrm>
        </p:spPr>
        <p:txBody>
          <a:bodyPr>
            <a:normAutofit fontScale="90000"/>
          </a:bodyPr>
          <a:lstStyle/>
          <a:p>
            <a:r>
              <a:rPr lang="el-GR" sz="3600" b="1" dirty="0">
                <a:ln w="0">
                  <a:solidFill>
                    <a:srgbClr val="04617B">
                      <a:lumMod val="50000"/>
                    </a:srgbClr>
                  </a:solidFill>
                </a:ln>
                <a:solidFill>
                  <a:srgbClr val="0F6FC6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Calibri"/>
              </a:rPr>
              <a:t>Τύποι καλωδίων &amp; υποδοχών (2/3)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6A88CBE-4A56-49EF-8364-AD8BFE39141B}" type="slidenum">
              <a:rPr kumimoji="0" lang="el-GR" sz="1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l-GR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33742D-D361-45A3-9CEE-2E6AD5F9BD07}"/>
              </a:ext>
            </a:extLst>
          </p:cNvPr>
          <p:cNvSpPr txBox="1"/>
          <p:nvPr/>
        </p:nvSpPr>
        <p:spPr>
          <a:xfrm>
            <a:off x="1484219" y="5001076"/>
            <a:ext cx="29428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2400" b="1" i="0" u="none" strike="noStrike" kern="1200" cap="none" spc="0" normalizeH="0" baseline="0" noProof="0" dirty="0">
                <a:ln>
                  <a:solidFill>
                    <a:srgbClr val="0F6FC6"/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Ομοαξονικό καλώδιο</a:t>
            </a:r>
            <a:endParaRPr kumimoji="0" lang="en-US" sz="2400" b="1" i="0" u="none" strike="noStrike" kern="1200" cap="none" spc="0" normalizeH="0" baseline="0" noProof="0" dirty="0">
              <a:ln>
                <a:solidFill>
                  <a:srgbClr val="0F6FC6"/>
                </a:solidFill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8194" name="Picture 2" descr="ÎÏÎ¿ÏÎ­Î»ÎµÏÎ¼Î± ÎµÎ¹ÎºÏÎ½Î±Ï Î³Î¹Î± coaxial cable">
            <a:extLst>
              <a:ext uri="{FF2B5EF4-FFF2-40B4-BE49-F238E27FC236}">
                <a16:creationId xmlns:a16="http://schemas.microsoft.com/office/drawing/2014/main" id="{6ECEDEA4-7337-46A5-9773-C2AEDD949E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9029" y="2007918"/>
            <a:ext cx="2543521" cy="2543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ÎÏÎ¿ÏÎ­Î»ÎµÏÎ¼Î± ÎµÎ¹ÎºÏÎ½Î±Ï Î³Î¹Î± bnc">
            <a:extLst>
              <a:ext uri="{FF2B5EF4-FFF2-40B4-BE49-F238E27FC236}">
                <a16:creationId xmlns:a16="http://schemas.microsoft.com/office/drawing/2014/main" id="{297CD0FC-4BDB-4754-987B-8BE32B34ED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9302" y="2007918"/>
            <a:ext cx="4535506" cy="2376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D885BDE-F500-4AE9-964B-B9D6D623FEEA}"/>
              </a:ext>
            </a:extLst>
          </p:cNvPr>
          <p:cNvSpPr txBox="1"/>
          <p:nvPr/>
        </p:nvSpPr>
        <p:spPr>
          <a:xfrm>
            <a:off x="7570605" y="5001075"/>
            <a:ext cx="26540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solidFill>
                    <a:srgbClr val="0F6FC6"/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BNC - BNC</a:t>
            </a:r>
          </a:p>
        </p:txBody>
      </p:sp>
      <p:cxnSp>
        <p:nvCxnSpPr>
          <p:cNvPr id="26" name="Ευθύγραμμο βέλος σύνδεσης 25">
            <a:extLst>
              <a:ext uri="{FF2B5EF4-FFF2-40B4-BE49-F238E27FC236}">
                <a16:creationId xmlns:a16="http://schemas.microsoft.com/office/drawing/2014/main" id="{F675A03B-286B-441F-BC07-EE5FA1ADC187}"/>
              </a:ext>
            </a:extLst>
          </p:cNvPr>
          <p:cNvCxnSpPr>
            <a:cxnSpLocks/>
          </p:cNvCxnSpPr>
          <p:nvPr/>
        </p:nvCxnSpPr>
        <p:spPr>
          <a:xfrm flipH="1">
            <a:off x="2955661" y="2252596"/>
            <a:ext cx="4178384" cy="469217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6" name="Ευθύγραμμο βέλος σύνδεσης 15">
            <a:extLst>
              <a:ext uri="{FF2B5EF4-FFF2-40B4-BE49-F238E27FC236}">
                <a16:creationId xmlns:a16="http://schemas.microsoft.com/office/drawing/2014/main" id="{18B4DDB3-16F1-497D-BF6B-99FC4C17999C}"/>
              </a:ext>
            </a:extLst>
          </p:cNvPr>
          <p:cNvCxnSpPr>
            <a:cxnSpLocks/>
          </p:cNvCxnSpPr>
          <p:nvPr/>
        </p:nvCxnSpPr>
        <p:spPr>
          <a:xfrm flipH="1">
            <a:off x="2955661" y="3276416"/>
            <a:ext cx="874190" cy="179503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0F51474-512F-408D-A54A-A8312C70E1B0}"/>
              </a:ext>
            </a:extLst>
          </p:cNvPr>
          <p:cNvSpPr txBox="1"/>
          <p:nvPr/>
        </p:nvSpPr>
        <p:spPr>
          <a:xfrm>
            <a:off x="3719174" y="2957216"/>
            <a:ext cx="206305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l-GR" sz="2400" b="1" dirty="0">
                <a:solidFill>
                  <a:srgbClr val="0F6FC6">
                    <a:lumMod val="75000"/>
                  </a:srgbClr>
                </a:solidFill>
                <a:latin typeface="Trebuchet MS"/>
              </a:rPr>
              <a:t>Θωράκιση</a:t>
            </a:r>
            <a:endParaRPr kumimoji="0" lang="el-GR" sz="2400" b="1" i="0" u="none" strike="noStrike" kern="1200" cap="none" spc="0" normalizeH="0" baseline="0" noProof="0" dirty="0">
              <a:ln>
                <a:noFill/>
              </a:ln>
              <a:solidFill>
                <a:srgbClr val="0F6FC6">
                  <a:lumMod val="75000"/>
                </a:srgbClr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635EA0F-6264-4ECF-BDB0-77E5FC7A6D40}"/>
              </a:ext>
            </a:extLst>
          </p:cNvPr>
          <p:cNvSpPr txBox="1"/>
          <p:nvPr/>
        </p:nvSpPr>
        <p:spPr>
          <a:xfrm>
            <a:off x="3703543" y="3346563"/>
            <a:ext cx="206305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l-GR" sz="2400" b="1" dirty="0">
                <a:solidFill>
                  <a:srgbClr val="0F6FC6">
                    <a:lumMod val="75000"/>
                  </a:srgbClr>
                </a:solidFill>
                <a:latin typeface="Trebuchet MS"/>
              </a:rPr>
              <a:t>Μόνωση</a:t>
            </a:r>
            <a:endParaRPr kumimoji="0" lang="el-GR" b="1" i="0" u="none" strike="noStrike" kern="1200" cap="none" spc="0" normalizeH="0" baseline="0" noProof="0" dirty="0">
              <a:ln>
                <a:noFill/>
              </a:ln>
              <a:solidFill>
                <a:srgbClr val="0F6FC6">
                  <a:lumMod val="75000"/>
                </a:srgbClr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cxnSp>
        <p:nvCxnSpPr>
          <p:cNvPr id="22" name="Ευθύγραμμο βέλος σύνδεσης 21">
            <a:extLst>
              <a:ext uri="{FF2B5EF4-FFF2-40B4-BE49-F238E27FC236}">
                <a16:creationId xmlns:a16="http://schemas.microsoft.com/office/drawing/2014/main" id="{88C0A547-35A0-4E57-AFF4-44DD21949007}"/>
              </a:ext>
            </a:extLst>
          </p:cNvPr>
          <p:cNvCxnSpPr>
            <a:cxnSpLocks/>
          </p:cNvCxnSpPr>
          <p:nvPr/>
        </p:nvCxnSpPr>
        <p:spPr>
          <a:xfrm flipH="1">
            <a:off x="3124884" y="3667316"/>
            <a:ext cx="874190" cy="179503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BC01673A-0603-4C2E-B68E-437FB3B838F9}"/>
              </a:ext>
            </a:extLst>
          </p:cNvPr>
          <p:cNvSpPr txBox="1"/>
          <p:nvPr/>
        </p:nvSpPr>
        <p:spPr>
          <a:xfrm>
            <a:off x="3746457" y="3739215"/>
            <a:ext cx="206305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l-GR" sz="2800" b="1" dirty="0">
                <a:solidFill>
                  <a:srgbClr val="0F6FC6">
                    <a:lumMod val="75000"/>
                  </a:srgbClr>
                </a:solidFill>
                <a:latin typeface="Trebuchet MS"/>
              </a:rPr>
              <a:t>Αγωγός</a:t>
            </a:r>
            <a:endParaRPr kumimoji="0" lang="el-GR" sz="2800" b="1" i="0" u="none" strike="noStrike" kern="1200" cap="none" spc="0" normalizeH="0" baseline="0" noProof="0" dirty="0">
              <a:ln>
                <a:noFill/>
              </a:ln>
              <a:solidFill>
                <a:srgbClr val="0F6FC6">
                  <a:lumMod val="75000"/>
                </a:srgbClr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cxnSp>
        <p:nvCxnSpPr>
          <p:cNvPr id="24" name="Ευθύγραμμο βέλος σύνδεσης 23">
            <a:extLst>
              <a:ext uri="{FF2B5EF4-FFF2-40B4-BE49-F238E27FC236}">
                <a16:creationId xmlns:a16="http://schemas.microsoft.com/office/drawing/2014/main" id="{2DD616C6-84E0-4959-AFEB-1BD46375BCBD}"/>
              </a:ext>
            </a:extLst>
          </p:cNvPr>
          <p:cNvCxnSpPr>
            <a:cxnSpLocks/>
          </p:cNvCxnSpPr>
          <p:nvPr/>
        </p:nvCxnSpPr>
        <p:spPr>
          <a:xfrm flipH="1">
            <a:off x="3479430" y="4101556"/>
            <a:ext cx="595358" cy="130888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8" name="Ευθύγραμμο βέλος σύνδεσης 27">
            <a:extLst>
              <a:ext uri="{FF2B5EF4-FFF2-40B4-BE49-F238E27FC236}">
                <a16:creationId xmlns:a16="http://schemas.microsoft.com/office/drawing/2014/main" id="{B8077545-C55E-49E5-B98E-EBF3D954F62D}"/>
              </a:ext>
            </a:extLst>
          </p:cNvPr>
          <p:cNvCxnSpPr>
            <a:cxnSpLocks/>
            <a:stCxn id="30" idx="0"/>
          </p:cNvCxnSpPr>
          <p:nvPr/>
        </p:nvCxnSpPr>
        <p:spPr>
          <a:xfrm flipH="1" flipV="1">
            <a:off x="9019796" y="4082125"/>
            <a:ext cx="1319432" cy="1245564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9BE6D962-676D-4A64-880D-B0F10A40E805}"/>
              </a:ext>
            </a:extLst>
          </p:cNvPr>
          <p:cNvSpPr txBox="1"/>
          <p:nvPr/>
        </p:nvSpPr>
        <p:spPr>
          <a:xfrm>
            <a:off x="9856112" y="5327689"/>
            <a:ext cx="966231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l-GR" sz="2400" b="1" dirty="0">
                <a:solidFill>
                  <a:srgbClr val="0F6FC6">
                    <a:lumMod val="75000"/>
                  </a:srgbClr>
                </a:solidFill>
                <a:latin typeface="Trebuchet MS"/>
              </a:rPr>
              <a:t>Σήμα</a:t>
            </a:r>
            <a:endParaRPr kumimoji="0" lang="el-GR" sz="2000" b="1" i="0" u="none" strike="noStrike" kern="1200" cap="none" spc="0" normalizeH="0" baseline="0" noProof="0" dirty="0">
              <a:ln>
                <a:noFill/>
              </a:ln>
              <a:solidFill>
                <a:srgbClr val="0F6FC6">
                  <a:lumMod val="75000"/>
                </a:srgbClr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cxnSp>
        <p:nvCxnSpPr>
          <p:cNvPr id="31" name="Ευθύγραμμο βέλος σύνδεσης 30">
            <a:extLst>
              <a:ext uri="{FF2B5EF4-FFF2-40B4-BE49-F238E27FC236}">
                <a16:creationId xmlns:a16="http://schemas.microsoft.com/office/drawing/2014/main" id="{9AF2A325-FB48-4C9F-A79F-5D34FB128332}"/>
              </a:ext>
            </a:extLst>
          </p:cNvPr>
          <p:cNvCxnSpPr>
            <a:cxnSpLocks/>
            <a:stCxn id="32" idx="0"/>
          </p:cNvCxnSpPr>
          <p:nvPr/>
        </p:nvCxnSpPr>
        <p:spPr>
          <a:xfrm flipH="1" flipV="1">
            <a:off x="9264172" y="3937894"/>
            <a:ext cx="1930476" cy="1392132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84BA2CE8-C920-45C1-AA74-F9A165818C84}"/>
              </a:ext>
            </a:extLst>
          </p:cNvPr>
          <p:cNvSpPr txBox="1"/>
          <p:nvPr/>
        </p:nvSpPr>
        <p:spPr>
          <a:xfrm>
            <a:off x="10778150" y="5330026"/>
            <a:ext cx="832995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dirty="0">
                <a:solidFill>
                  <a:srgbClr val="0F6FC6">
                    <a:lumMod val="75000"/>
                  </a:srgbClr>
                </a:solidFill>
                <a:latin typeface="Trebuchet MS"/>
              </a:rPr>
              <a:t>GND</a:t>
            </a:r>
            <a:endParaRPr kumimoji="0" lang="el-GR" b="1" i="0" u="none" strike="noStrike" kern="1200" cap="none" spc="0" normalizeH="0" baseline="0" noProof="0" dirty="0">
              <a:ln>
                <a:noFill/>
              </a:ln>
              <a:solidFill>
                <a:srgbClr val="0F6FC6">
                  <a:lumMod val="75000"/>
                </a:srgbClr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3344876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Αστικό">
  <a:themeElements>
    <a:clrScheme name="Μπλε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Αστικό">
      <a:majorFont>
        <a:latin typeface="Trebuchet MS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eorgia"/>
        <a:ea typeface=""/>
        <a:cs typeface=""/>
        <a:font script="Jpan" typeface="HG明朝B"/>
        <a:font script="Hang" typeface="맑은 고딕"/>
        <a:font script="Hans" typeface="宋体"/>
        <a:font script="Hant" typeface="新細明體"/>
        <a:font script="Arab" typeface="Arial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Αστικό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255000"/>
              </a:schemeClr>
            </a:gs>
            <a:gs pos="55000">
              <a:schemeClr val="phClr">
                <a:tint val="12000"/>
                <a:satMod val="255000"/>
              </a:schemeClr>
            </a:gs>
            <a:gs pos="100000">
              <a:schemeClr val="phClr"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gradFill rotWithShape="1">
          <a:gsLst>
            <a:gs pos="0">
              <a:schemeClr val="phClr">
                <a:tint val="43000"/>
                <a:satMod val="165000"/>
              </a:schemeClr>
            </a:gs>
            <a:gs pos="55000">
              <a:schemeClr val="phClr">
                <a:tint val="83000"/>
                <a:satMod val="155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-40000" t="-90000" r="140000" b="19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15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flat" dir="t">
              <a:rot lat="0" lon="0" rev="20040000"/>
            </a:lightRig>
          </a:scene3d>
          <a:sp3d contourW="12700" prstMaterial="dkEdge">
            <a:bevelT w="25400" h="38100" prst="convex"/>
            <a:contourClr>
              <a:schemeClr val="phClr">
                <a:satMod val="115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100000">
              <a:schemeClr val="phClr">
                <a:tint val="80000"/>
                <a:satMod val="250000"/>
              </a:schemeClr>
            </a:gs>
            <a:gs pos="60000">
              <a:schemeClr val="phClr">
                <a:shade val="38000"/>
                <a:satMod val="175000"/>
              </a:schemeClr>
            </a:gs>
            <a:gs pos="0">
              <a:schemeClr val="phClr">
                <a:shade val="30000"/>
                <a:satMod val="175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</a:schemeClr>
              <a:schemeClr val="phClr">
                <a:tint val="96000"/>
                <a:satMod val="15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2743</TotalTime>
  <Words>764</Words>
  <Application>Microsoft Office PowerPoint</Application>
  <PresentationFormat>Ευρεία οθόνη</PresentationFormat>
  <Paragraphs>263</Paragraphs>
  <Slides>16</Slides>
  <Notes>0</Notes>
  <HiddenSlides>0</HiddenSlides>
  <MMClips>0</MMClips>
  <ScaleCrop>false</ScaleCrop>
  <HeadingPairs>
    <vt:vector size="6" baseType="variant">
      <vt:variant>
        <vt:lpstr>Γραμματοσειρές που χρησιμοποιούνται</vt:lpstr>
      </vt:variant>
      <vt:variant>
        <vt:i4>6</vt:i4>
      </vt:variant>
      <vt:variant>
        <vt:lpstr>Θέμα</vt:lpstr>
      </vt:variant>
      <vt:variant>
        <vt:i4>1</vt:i4>
      </vt:variant>
      <vt:variant>
        <vt:lpstr>Τίτλοι διαφανειών</vt:lpstr>
      </vt:variant>
      <vt:variant>
        <vt:i4>16</vt:i4>
      </vt:variant>
    </vt:vector>
  </HeadingPairs>
  <TitlesOfParts>
    <vt:vector size="23" baseType="lpstr">
      <vt:lpstr>Calibri</vt:lpstr>
      <vt:lpstr>Cambria Math</vt:lpstr>
      <vt:lpstr>Georgia</vt:lpstr>
      <vt:lpstr>Times New Roman</vt:lpstr>
      <vt:lpstr>Trebuchet MS</vt:lpstr>
      <vt:lpstr>Wingdings 2</vt:lpstr>
      <vt:lpstr>Αστικό</vt:lpstr>
      <vt:lpstr>Οργανολογία</vt:lpstr>
      <vt:lpstr>Συνήθη εξαρτήματα</vt:lpstr>
      <vt:lpstr>Ολοκληρωμένα κυκλώματα (ICs)</vt:lpstr>
      <vt:lpstr>Πολύμετρο</vt:lpstr>
      <vt:lpstr>Χρωματικός κώδικας αντιστάσεων</vt:lpstr>
      <vt:lpstr>Τύποι πλακετών</vt:lpstr>
      <vt:lpstr>Breadboard</vt:lpstr>
      <vt:lpstr>Τύποι καλωδίων &amp; υποδοχών (1/3)</vt:lpstr>
      <vt:lpstr>Τύποι καλωδίων &amp; υποδοχών (2/3)</vt:lpstr>
      <vt:lpstr>Τύποι καλωδίων &amp; υποδοχών (3/3)</vt:lpstr>
      <vt:lpstr>Παλμογράφος</vt:lpstr>
      <vt:lpstr>Οθόνη παλμογράφου</vt:lpstr>
      <vt:lpstr>Μέτρηση σήματος στον παλμογράφο</vt:lpstr>
      <vt:lpstr>Γεννήτρια συχνοτήτων</vt:lpstr>
      <vt:lpstr>Γεννήτρια συχνοτήτων</vt:lpstr>
      <vt:lpstr>Τροφοδοτικό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Βαθμονόμηση μαγνητικού αισθητήρα Hall</dc:title>
  <dc:creator>Spyros Ag</dc:creator>
  <cp:lastModifiedBy>Spyros</cp:lastModifiedBy>
  <cp:revision>73</cp:revision>
  <dcterms:created xsi:type="dcterms:W3CDTF">2018-04-04T21:53:48Z</dcterms:created>
  <dcterms:modified xsi:type="dcterms:W3CDTF">2021-10-18T20:24:26Z</dcterms:modified>
</cp:coreProperties>
</file>